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8" r:id="rId3"/>
    <p:sldId id="259" r:id="rId4"/>
    <p:sldId id="261" r:id="rId5"/>
    <p:sldId id="260" r:id="rId6"/>
    <p:sldId id="271" r:id="rId7"/>
    <p:sldId id="275" r:id="rId8"/>
    <p:sldId id="272" r:id="rId9"/>
    <p:sldId id="279" r:id="rId10"/>
    <p:sldId id="277" r:id="rId11"/>
    <p:sldId id="264" r:id="rId12"/>
    <p:sldId id="262" r:id="rId13"/>
    <p:sldId id="270" r:id="rId14"/>
    <p:sldId id="263" r:id="rId15"/>
    <p:sldId id="265" r:id="rId16"/>
    <p:sldId id="267" r:id="rId17"/>
    <p:sldId id="268" r:id="rId18"/>
    <p:sldId id="269" r:id="rId19"/>
    <p:sldId id="274" r:id="rId20"/>
    <p:sldId id="276" r:id="rId21"/>
    <p:sldId id="278" r:id="rId2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B002"/>
    <a:srgbClr val="DFC503"/>
    <a:srgbClr val="F3D603"/>
    <a:srgbClr val="86BE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B4404E5-3838-4E5B-AB09-F4996577D69F}" type="datetimeFigureOut">
              <a:rPr lang="pt-BR" smtClean="0"/>
              <a:t>17/12/2013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14D7584-DE58-4368-892A-CED2CEB93D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404E5-3838-4E5B-AB09-F4996577D69F}" type="datetimeFigureOut">
              <a:rPr lang="pt-BR" smtClean="0"/>
              <a:t>17/12/2013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D7584-DE58-4368-892A-CED2CEB93D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404E5-3838-4E5B-AB09-F4996577D69F}" type="datetimeFigureOut">
              <a:rPr lang="pt-BR" smtClean="0"/>
              <a:t>17/12/2013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D7584-DE58-4368-892A-CED2CEB93D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404E5-3838-4E5B-AB09-F4996577D69F}" type="datetimeFigureOut">
              <a:rPr lang="pt-BR" smtClean="0"/>
              <a:t>17/12/2013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D7584-DE58-4368-892A-CED2CEB93D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404E5-3838-4E5B-AB09-F4996577D69F}" type="datetimeFigureOut">
              <a:rPr lang="pt-BR" smtClean="0"/>
              <a:t>17/12/2013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D7584-DE58-4368-892A-CED2CEB93D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404E5-3838-4E5B-AB09-F4996577D69F}" type="datetimeFigureOut">
              <a:rPr lang="pt-BR" smtClean="0"/>
              <a:t>17/12/2013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D7584-DE58-4368-892A-CED2CEB93D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B4404E5-3838-4E5B-AB09-F4996577D69F}" type="datetimeFigureOut">
              <a:rPr lang="pt-BR" smtClean="0"/>
              <a:t>17/12/2013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14D7584-DE58-4368-892A-CED2CEB93D08}" type="slidenum">
              <a:rPr lang="pt-BR" smtClean="0"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B4404E5-3838-4E5B-AB09-F4996577D69F}" type="datetimeFigureOut">
              <a:rPr lang="pt-BR" smtClean="0"/>
              <a:t>17/12/2013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14D7584-DE58-4368-892A-CED2CEB93D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404E5-3838-4E5B-AB09-F4996577D69F}" type="datetimeFigureOut">
              <a:rPr lang="pt-BR" smtClean="0"/>
              <a:t>17/12/2013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D7584-DE58-4368-892A-CED2CEB93D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404E5-3838-4E5B-AB09-F4996577D69F}" type="datetimeFigureOut">
              <a:rPr lang="pt-BR" smtClean="0"/>
              <a:t>17/12/2013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D7584-DE58-4368-892A-CED2CEB93D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404E5-3838-4E5B-AB09-F4996577D69F}" type="datetimeFigureOut">
              <a:rPr lang="pt-BR" smtClean="0"/>
              <a:t>17/12/2013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D7584-DE58-4368-892A-CED2CEB93D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B4404E5-3838-4E5B-AB09-F4996577D69F}" type="datetimeFigureOut">
              <a:rPr lang="pt-BR" smtClean="0"/>
              <a:t>17/12/2013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14D7584-DE58-4368-892A-CED2CEB93D08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8458200" cy="2119312"/>
          </a:xfrm>
        </p:spPr>
        <p:txBody>
          <a:bodyPr>
            <a:normAutofit/>
          </a:bodyPr>
          <a:lstStyle/>
          <a:p>
            <a:pPr algn="ctr"/>
            <a: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Efeito da fragmentação e do tipo de matriz na qualidade da vegetação da Floresta Atlântica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95400" y="4191000"/>
            <a:ext cx="6705600" cy="2362200"/>
          </a:xfrm>
        </p:spPr>
        <p:txBody>
          <a:bodyPr>
            <a:noAutofit/>
          </a:bodyPr>
          <a:lstStyle/>
          <a:p>
            <a:pPr algn="ctr"/>
            <a:r>
              <a:rPr lang="pt-BR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Melina Oliveira </a:t>
            </a:r>
            <a:r>
              <a:rPr lang="pt-BR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Melito</a:t>
            </a:r>
            <a:endParaRPr lang="pt-BR" sz="2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sz="1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Comitê de acompanhamento:</a:t>
            </a:r>
          </a:p>
          <a:p>
            <a:pPr algn="ctr"/>
            <a:r>
              <a:rPr lang="pt-BR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Alexandre </a:t>
            </a:r>
            <a:r>
              <a:rPr lang="pt-BR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Adalardo</a:t>
            </a:r>
            <a:r>
              <a:rPr lang="pt-BR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Oliveira </a:t>
            </a:r>
            <a:r>
              <a:rPr lang="pt-BR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pt-BR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Orientador)</a:t>
            </a:r>
          </a:p>
          <a:p>
            <a:pPr algn="ctr"/>
            <a:r>
              <a:rPr lang="pt-BR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Jean Paul </a:t>
            </a:r>
            <a:r>
              <a:rPr lang="pt-BR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Metzger</a:t>
            </a:r>
            <a:r>
              <a:rPr lang="pt-BR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pt-BR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Co-orientador</a:t>
            </a:r>
            <a:r>
              <a:rPr lang="pt-BR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ctr"/>
            <a:r>
              <a:rPr lang="pt-BR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Marcelo </a:t>
            </a:r>
            <a:r>
              <a:rPr lang="pt-BR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Tabarelli</a:t>
            </a:r>
            <a:endParaRPr lang="pt-BR" sz="2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Milton Ribeiro</a:t>
            </a:r>
            <a:endParaRPr lang="pt-BR" sz="2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729560" y="152400"/>
            <a:ext cx="3595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Universidade de São Paulo 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Instituto de Biociências - PPGE</a:t>
            </a:r>
            <a:endParaRPr lang="pt-B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497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133600"/>
            <a:ext cx="5005939" cy="3496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tângulo 8"/>
          <p:cNvSpPr/>
          <p:nvPr/>
        </p:nvSpPr>
        <p:spPr>
          <a:xfrm>
            <a:off x="7250303" y="5848290"/>
            <a:ext cx="15888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 err="1" smtClean="0"/>
              <a:t>Fahrig</a:t>
            </a:r>
            <a:r>
              <a:rPr lang="pt-BR" sz="2000" dirty="0" smtClean="0"/>
              <a:t> 2003</a:t>
            </a:r>
            <a:endParaRPr lang="pt-BR" sz="2000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762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000" dirty="0" smtClean="0"/>
              <a:t>Contextualização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347583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5181600"/>
          </a:xfrm>
        </p:spPr>
        <p:txBody>
          <a:bodyPr>
            <a:normAutofit/>
          </a:bodyPr>
          <a:lstStyle/>
          <a:p>
            <a:pPr>
              <a:buClr>
                <a:srgbClr val="E0B002"/>
              </a:buClr>
            </a:pPr>
            <a:r>
              <a:rPr lang="pt-BR" sz="2600" dirty="0" smtClean="0"/>
              <a:t>Qualidade da matriz diminui com o aumento da dissimilaridade estrutural com fragmento </a:t>
            </a:r>
            <a:r>
              <a:rPr lang="pt-BR" sz="2600" dirty="0"/>
              <a:t>florestal </a:t>
            </a:r>
            <a:r>
              <a:rPr lang="pt-BR" sz="2000" dirty="0"/>
              <a:t>(</a:t>
            </a:r>
            <a:r>
              <a:rPr lang="pt-BR" sz="2000" dirty="0" err="1"/>
              <a:t>Prevedello</a:t>
            </a:r>
            <a:r>
              <a:rPr lang="pt-BR" sz="2000" dirty="0"/>
              <a:t> &amp; Vieira 2010).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t-BR" i="1" dirty="0" smtClean="0">
                <a:solidFill>
                  <a:schemeClr val="accent5">
                    <a:lumMod val="75000"/>
                  </a:schemeClr>
                </a:solidFill>
              </a:rPr>
              <a:t>Menor fluxo de propágulos entre os remanescentes</a:t>
            </a:r>
          </a:p>
          <a:p>
            <a:pPr lvl="1"/>
            <a:endParaRPr lang="pt-BR" dirty="0" smtClean="0"/>
          </a:p>
          <a:p>
            <a:pPr>
              <a:buClr>
                <a:srgbClr val="E0B002"/>
              </a:buClr>
            </a:pPr>
            <a:r>
              <a:rPr lang="pt-BR" sz="2600" dirty="0" smtClean="0"/>
              <a:t>Matriz pode influenciar no fluxo </a:t>
            </a:r>
            <a:r>
              <a:rPr lang="pt-BR" sz="2600" dirty="0"/>
              <a:t>de chuva de sementes </a:t>
            </a:r>
            <a:endParaRPr lang="pt-BR" sz="26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pt-BR" i="1" dirty="0" smtClean="0">
                <a:solidFill>
                  <a:schemeClr val="accent5">
                    <a:lumMod val="75000"/>
                  </a:schemeClr>
                </a:solidFill>
              </a:rPr>
              <a:t>compensação parcial da </a:t>
            </a:r>
            <a:r>
              <a:rPr lang="pt-BR" i="1" dirty="0">
                <a:solidFill>
                  <a:schemeClr val="accent5">
                    <a:lumMod val="75000"/>
                  </a:schemeClr>
                </a:solidFill>
              </a:rPr>
              <a:t>perda de biomassa </a:t>
            </a:r>
            <a:r>
              <a:rPr lang="pt-BR" sz="1600" dirty="0" smtClean="0">
                <a:solidFill>
                  <a:schemeClr val="tx1"/>
                </a:solidFill>
              </a:rPr>
              <a:t>(</a:t>
            </a:r>
            <a:r>
              <a:rPr lang="pt-BR" sz="1600" dirty="0" err="1" smtClean="0">
                <a:solidFill>
                  <a:schemeClr val="tx1"/>
                </a:solidFill>
              </a:rPr>
              <a:t>Putz</a:t>
            </a:r>
            <a:r>
              <a:rPr lang="pt-BR" sz="1600" dirty="0" smtClean="0">
                <a:solidFill>
                  <a:schemeClr val="tx1"/>
                </a:solidFill>
              </a:rPr>
              <a:t> </a:t>
            </a:r>
            <a:r>
              <a:rPr lang="pt-BR" sz="1600" i="1" dirty="0" smtClean="0">
                <a:solidFill>
                  <a:schemeClr val="tx1"/>
                </a:solidFill>
              </a:rPr>
              <a:t>et al</a:t>
            </a:r>
            <a:r>
              <a:rPr lang="pt-BR" sz="1600" dirty="0" smtClean="0">
                <a:solidFill>
                  <a:schemeClr val="tx1"/>
                </a:solidFill>
              </a:rPr>
              <a:t>. 2011)</a:t>
            </a:r>
          </a:p>
          <a:p>
            <a:endParaRPr lang="pt-BR" dirty="0"/>
          </a:p>
          <a:p>
            <a:pPr>
              <a:buClr>
                <a:srgbClr val="E0B002"/>
              </a:buClr>
            </a:pPr>
            <a:r>
              <a:rPr lang="pt-BR" sz="2600" dirty="0" smtClean="0"/>
              <a:t>Efeito de borda pode ser amenizado dependendo do tipo de matriz que circunda o remanescente florestal </a:t>
            </a:r>
            <a:r>
              <a:rPr lang="pt-BR" sz="2000" dirty="0" smtClean="0"/>
              <a:t>(</a:t>
            </a:r>
            <a:r>
              <a:rPr lang="pt-BR" sz="2000" dirty="0" err="1" smtClean="0"/>
              <a:t>Didham</a:t>
            </a:r>
            <a:r>
              <a:rPr lang="pt-BR" sz="2000" dirty="0" smtClean="0"/>
              <a:t> </a:t>
            </a:r>
            <a:r>
              <a:rPr lang="pt-BR" sz="2000" dirty="0" err="1" smtClean="0"/>
              <a:t>and</a:t>
            </a:r>
            <a:r>
              <a:rPr lang="pt-BR" sz="2000" dirty="0" smtClean="0"/>
              <a:t> </a:t>
            </a:r>
            <a:r>
              <a:rPr lang="pt-BR" sz="2000" dirty="0" err="1" smtClean="0"/>
              <a:t>Lawton</a:t>
            </a:r>
            <a:r>
              <a:rPr lang="pt-BR" sz="2000" dirty="0" smtClean="0"/>
              <a:t> 1999)</a:t>
            </a:r>
            <a:endParaRPr lang="pt-BR" sz="2000" dirty="0"/>
          </a:p>
          <a:p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762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000" dirty="0" smtClean="0"/>
              <a:t>Contextualização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374622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457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800" b="1" dirty="0"/>
              <a:t>Como a </a:t>
            </a:r>
            <a:r>
              <a:rPr lang="pt-BR" sz="2800" b="1" dirty="0" smtClean="0"/>
              <a:t>fragmentação </a:t>
            </a:r>
            <a:r>
              <a:rPr lang="pt-BR" sz="2800" b="1" dirty="0"/>
              <a:t>e perda de hábitat </a:t>
            </a:r>
            <a:r>
              <a:rPr lang="pt-BR" sz="2800" b="1" dirty="0" smtClean="0"/>
              <a:t>afetam </a:t>
            </a:r>
            <a:r>
              <a:rPr lang="pt-BR" sz="2800" b="1" dirty="0"/>
              <a:t>a qualidade da vegetação remanescente na Mata Atlântica?</a:t>
            </a:r>
            <a:endParaRPr lang="pt-BR" sz="2800" dirty="0"/>
          </a:p>
          <a:p>
            <a:pPr marL="0" indent="0">
              <a:buNone/>
            </a:pPr>
            <a:r>
              <a:rPr lang="pt-BR" sz="2800" dirty="0"/>
              <a:t> </a:t>
            </a:r>
            <a:endParaRPr lang="pt-BR" sz="2800" dirty="0" smtClean="0"/>
          </a:p>
          <a:p>
            <a:pPr marL="0" indent="0">
              <a:buNone/>
            </a:pPr>
            <a:endParaRPr lang="pt-BR" sz="2800" dirty="0"/>
          </a:p>
          <a:p>
            <a:pPr marL="0" indent="0">
              <a:buNone/>
            </a:pPr>
            <a:r>
              <a:rPr lang="pt-BR" sz="2800" b="1" i="1" dirty="0">
                <a:solidFill>
                  <a:srgbClr val="E0B002"/>
                </a:solidFill>
              </a:rPr>
              <a:t>Hipótese</a:t>
            </a:r>
            <a:r>
              <a:rPr lang="pt-BR" sz="2800" b="1" i="1" dirty="0"/>
              <a:t>: </a:t>
            </a:r>
            <a:r>
              <a:rPr lang="pt-BR" sz="2800" b="1" dirty="0"/>
              <a:t>A qualidade da vegetação declina de forma não-linear com a fragmentação e perda de hábitat da paisagem sendo a perda mais acentuada após atingir um limiar de </a:t>
            </a:r>
            <a:r>
              <a:rPr lang="pt-BR" sz="2800" b="1" dirty="0" smtClean="0"/>
              <a:t>cobertura vegetal da paisagem.</a:t>
            </a:r>
            <a:endParaRPr lang="pt-BR" sz="2800" dirty="0"/>
          </a:p>
          <a:p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762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000" dirty="0" smtClean="0"/>
              <a:t>Pergunta 1 e hipótese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48326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 rot="16200000">
            <a:off x="409490" y="3298631"/>
            <a:ext cx="30893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 smtClean="0"/>
              <a:t>Biomassa dos remanescentes</a:t>
            </a:r>
          </a:p>
          <a:p>
            <a:pPr algn="ctr"/>
            <a:r>
              <a:rPr lang="pt-BR" sz="2000" dirty="0" smtClean="0"/>
              <a:t> (Mg ha</a:t>
            </a:r>
            <a:r>
              <a:rPr lang="pt-BR" sz="2000" dirty="0"/>
              <a:t>)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2514600" y="5332730"/>
            <a:ext cx="4267200" cy="30607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pt-BR" sz="2000" kern="1200" dirty="0">
                <a:effectLst/>
                <a:ea typeface="Times New Roman"/>
                <a:cs typeface="Times New Roman"/>
              </a:rPr>
              <a:t>% Cobertura </a:t>
            </a:r>
            <a:r>
              <a:rPr lang="pt-BR" sz="2000" kern="1200" dirty="0" smtClean="0">
                <a:effectLst/>
                <a:ea typeface="Times New Roman"/>
                <a:cs typeface="Times New Roman"/>
              </a:rPr>
              <a:t>vegetal da paisagem</a:t>
            </a:r>
            <a:endParaRPr lang="pt-BR" sz="2000" dirty="0">
              <a:effectLst/>
              <a:ea typeface="Times New Roman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2438400" y="4876800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ea typeface="Times New Roman"/>
                <a:cs typeface="Times New Roman"/>
              </a:rPr>
              <a:t>0</a:t>
            </a:r>
            <a:endParaRPr lang="pt-BR" dirty="0"/>
          </a:p>
        </p:txBody>
      </p:sp>
      <p:sp>
        <p:nvSpPr>
          <p:cNvPr id="14" name="Retângulo 13"/>
          <p:cNvSpPr/>
          <p:nvPr/>
        </p:nvSpPr>
        <p:spPr>
          <a:xfrm>
            <a:off x="6248400" y="4876800"/>
            <a:ext cx="564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ea typeface="Times New Roman"/>
                <a:cs typeface="Times New Roman"/>
              </a:rPr>
              <a:t>100</a:t>
            </a:r>
            <a:endParaRPr lang="pt-BR" dirty="0"/>
          </a:p>
        </p:txBody>
      </p:sp>
      <p:cxnSp>
        <p:nvCxnSpPr>
          <p:cNvPr id="5" name="Conector reto 4"/>
          <p:cNvCxnSpPr/>
          <p:nvPr/>
        </p:nvCxnSpPr>
        <p:spPr>
          <a:xfrm>
            <a:off x="2569845" y="1905001"/>
            <a:ext cx="0" cy="297102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to 5"/>
          <p:cNvCxnSpPr/>
          <p:nvPr/>
        </p:nvCxnSpPr>
        <p:spPr>
          <a:xfrm flipH="1">
            <a:off x="2569845" y="4876030"/>
            <a:ext cx="4059555" cy="77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orma livre 25"/>
          <p:cNvSpPr/>
          <p:nvPr/>
        </p:nvSpPr>
        <p:spPr>
          <a:xfrm>
            <a:off x="2592970" y="2377694"/>
            <a:ext cx="3991246" cy="1915552"/>
          </a:xfrm>
          <a:custGeom>
            <a:avLst/>
            <a:gdLst>
              <a:gd name="connsiteX0" fmla="*/ 0 w 3480179"/>
              <a:gd name="connsiteY0" fmla="*/ 1488439 h 1517576"/>
              <a:gd name="connsiteX1" fmla="*/ 682388 w 3480179"/>
              <a:gd name="connsiteY1" fmla="*/ 1351961 h 1517576"/>
              <a:gd name="connsiteX2" fmla="*/ 1119116 w 3480179"/>
              <a:gd name="connsiteY2" fmla="*/ 219197 h 1517576"/>
              <a:gd name="connsiteX3" fmla="*/ 3480179 w 3480179"/>
              <a:gd name="connsiteY3" fmla="*/ 833 h 1517576"/>
              <a:gd name="connsiteX0" fmla="*/ 0 w 3493827"/>
              <a:gd name="connsiteY0" fmla="*/ 1556678 h 1571871"/>
              <a:gd name="connsiteX1" fmla="*/ 696036 w 3493827"/>
              <a:gd name="connsiteY1" fmla="*/ 1351961 h 1571871"/>
              <a:gd name="connsiteX2" fmla="*/ 1132764 w 3493827"/>
              <a:gd name="connsiteY2" fmla="*/ 219197 h 1571871"/>
              <a:gd name="connsiteX3" fmla="*/ 3493827 w 3493827"/>
              <a:gd name="connsiteY3" fmla="*/ 833 h 1571871"/>
              <a:gd name="connsiteX0" fmla="*/ 0 w 3493827"/>
              <a:gd name="connsiteY0" fmla="*/ 1556521 h 1568203"/>
              <a:gd name="connsiteX1" fmla="*/ 545911 w 3493827"/>
              <a:gd name="connsiteY1" fmla="*/ 1324509 h 1568203"/>
              <a:gd name="connsiteX2" fmla="*/ 1132764 w 3493827"/>
              <a:gd name="connsiteY2" fmla="*/ 219040 h 1568203"/>
              <a:gd name="connsiteX3" fmla="*/ 3493827 w 3493827"/>
              <a:gd name="connsiteY3" fmla="*/ 676 h 1568203"/>
              <a:gd name="connsiteX0" fmla="*/ 0 w 3616657"/>
              <a:gd name="connsiteY0" fmla="*/ 1556521 h 1568203"/>
              <a:gd name="connsiteX1" fmla="*/ 668741 w 3616657"/>
              <a:gd name="connsiteY1" fmla="*/ 1324509 h 1568203"/>
              <a:gd name="connsiteX2" fmla="*/ 1255594 w 3616657"/>
              <a:gd name="connsiteY2" fmla="*/ 219040 h 1568203"/>
              <a:gd name="connsiteX3" fmla="*/ 3616657 w 3616657"/>
              <a:gd name="connsiteY3" fmla="*/ 676 h 1568203"/>
              <a:gd name="connsiteX0" fmla="*/ 0 w 3616657"/>
              <a:gd name="connsiteY0" fmla="*/ 1556880 h 1577261"/>
              <a:gd name="connsiteX1" fmla="*/ 696037 w 3616657"/>
              <a:gd name="connsiteY1" fmla="*/ 1379459 h 1577261"/>
              <a:gd name="connsiteX2" fmla="*/ 1255594 w 3616657"/>
              <a:gd name="connsiteY2" fmla="*/ 219399 h 1577261"/>
              <a:gd name="connsiteX3" fmla="*/ 3616657 w 3616657"/>
              <a:gd name="connsiteY3" fmla="*/ 1035 h 1577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6657" h="1577261">
                <a:moveTo>
                  <a:pt x="0" y="1556880"/>
                </a:moveTo>
                <a:cubicBezTo>
                  <a:pt x="247934" y="1594411"/>
                  <a:pt x="486771" y="1602372"/>
                  <a:pt x="696037" y="1379459"/>
                </a:cubicBezTo>
                <a:cubicBezTo>
                  <a:pt x="905303" y="1156546"/>
                  <a:pt x="768824" y="449136"/>
                  <a:pt x="1255594" y="219399"/>
                </a:cubicBezTo>
                <a:cubicBezTo>
                  <a:pt x="1742364" y="-10338"/>
                  <a:pt x="2669275" y="-2377"/>
                  <a:pt x="3616657" y="1035"/>
                </a:cubicBezTo>
              </a:path>
            </a:pathLst>
          </a:custGeom>
          <a:noFill/>
          <a:ln w="508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762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000" dirty="0" smtClean="0"/>
              <a:t>Previsão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318984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724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2800" b="1" dirty="0"/>
              <a:t>Qual a influência do tipo de matriz na qualidade da vegetação na paisagem?</a:t>
            </a:r>
            <a:endParaRPr lang="pt-BR" sz="2800" dirty="0"/>
          </a:p>
          <a:p>
            <a:endParaRPr lang="pt-BR" sz="2800" dirty="0"/>
          </a:p>
          <a:p>
            <a:endParaRPr lang="pt-BR" sz="2800" dirty="0" smtClean="0"/>
          </a:p>
          <a:p>
            <a:endParaRPr lang="pt-BR" sz="2800" dirty="0"/>
          </a:p>
          <a:p>
            <a:pPr marL="109728" indent="0">
              <a:buNone/>
            </a:pPr>
            <a:r>
              <a:rPr lang="pt-BR" sz="2800" b="1" i="1" dirty="0">
                <a:solidFill>
                  <a:srgbClr val="E0B002"/>
                </a:solidFill>
              </a:rPr>
              <a:t>Hipótese</a:t>
            </a:r>
            <a:r>
              <a:rPr lang="pt-BR" sz="2800" b="1" dirty="0"/>
              <a:t>: </a:t>
            </a:r>
            <a:r>
              <a:rPr lang="pt-BR" sz="2800" b="1" dirty="0" smtClean="0"/>
              <a:t>Quanto maior a dissimilaridade estrutural entre a matriz e o remanescente florestal maior o efeito sobre a qualidade da vegetação.</a:t>
            </a:r>
            <a:endParaRPr lang="pt-BR" sz="2800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762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000" dirty="0" smtClean="0"/>
              <a:t>Pergunta 2 e hipótese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404806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 rot="16200000">
            <a:off x="38100" y="3238500"/>
            <a:ext cx="2895600" cy="6858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2000" kern="1200" dirty="0" smtClean="0">
                <a:effectLst/>
                <a:ea typeface="Times New Roman"/>
              </a:rPr>
              <a:t> Biomassa dos remanescentes (Mg </a:t>
            </a:r>
            <a:r>
              <a:rPr lang="pt-BR" sz="2000" kern="1200" dirty="0">
                <a:effectLst/>
                <a:ea typeface="Times New Roman"/>
              </a:rPr>
              <a:t>ha)</a:t>
            </a:r>
            <a:endParaRPr lang="pt-BR" sz="2000" dirty="0">
              <a:effectLst/>
              <a:ea typeface="Times New Roman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2424093" y="5442739"/>
            <a:ext cx="3138507" cy="34846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pt-BR" sz="2000" kern="1200" dirty="0">
                <a:effectLst/>
                <a:ea typeface="Times New Roman"/>
              </a:rPr>
              <a:t>% da matriz na paisagem</a:t>
            </a:r>
            <a:endParaRPr lang="pt-BR" sz="2000" dirty="0">
              <a:effectLst/>
              <a:ea typeface="Times New Roman"/>
            </a:endParaRPr>
          </a:p>
        </p:txBody>
      </p:sp>
      <p:grpSp>
        <p:nvGrpSpPr>
          <p:cNvPr id="3" name="Grupo 2"/>
          <p:cNvGrpSpPr/>
          <p:nvPr/>
        </p:nvGrpSpPr>
        <p:grpSpPr>
          <a:xfrm>
            <a:off x="2057400" y="2133600"/>
            <a:ext cx="4000082" cy="2809571"/>
            <a:chOff x="2667000" y="2755582"/>
            <a:chExt cx="3521227" cy="2187589"/>
          </a:xfrm>
        </p:grpSpPr>
        <p:cxnSp>
          <p:nvCxnSpPr>
            <p:cNvPr id="7" name="Conector reto 6"/>
            <p:cNvCxnSpPr/>
            <p:nvPr/>
          </p:nvCxnSpPr>
          <p:spPr>
            <a:xfrm flipH="1">
              <a:off x="2667001" y="4943171"/>
              <a:ext cx="352122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Forma livre 1"/>
            <p:cNvSpPr/>
            <p:nvPr/>
          </p:nvSpPr>
          <p:spPr>
            <a:xfrm>
              <a:off x="2683027" y="3200400"/>
              <a:ext cx="3505200" cy="659460"/>
            </a:xfrm>
            <a:custGeom>
              <a:avLst/>
              <a:gdLst>
                <a:gd name="connsiteX0" fmla="*/ 0 w 3316406"/>
                <a:gd name="connsiteY0" fmla="*/ 4368 h 659460"/>
                <a:gd name="connsiteX1" fmla="*/ 2047164 w 3316406"/>
                <a:gd name="connsiteY1" fmla="*/ 86254 h 659460"/>
                <a:gd name="connsiteX2" fmla="*/ 2674961 w 3316406"/>
                <a:gd name="connsiteY2" fmla="*/ 591221 h 659460"/>
                <a:gd name="connsiteX3" fmla="*/ 3316406 w 3316406"/>
                <a:gd name="connsiteY3" fmla="*/ 659460 h 659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16406" h="659460">
                  <a:moveTo>
                    <a:pt x="0" y="4368"/>
                  </a:moveTo>
                  <a:cubicBezTo>
                    <a:pt x="800668" y="-3594"/>
                    <a:pt x="1601337" y="-11555"/>
                    <a:pt x="2047164" y="86254"/>
                  </a:cubicBezTo>
                  <a:cubicBezTo>
                    <a:pt x="2492991" y="184063"/>
                    <a:pt x="2463421" y="495687"/>
                    <a:pt x="2674961" y="591221"/>
                  </a:cubicBezTo>
                  <a:cubicBezTo>
                    <a:pt x="2886501" y="686755"/>
                    <a:pt x="3198126" y="634439"/>
                    <a:pt x="3316406" y="659460"/>
                  </a:cubicBezTo>
                </a:path>
              </a:pathLst>
            </a:custGeom>
            <a:noFill/>
            <a:ln w="38100">
              <a:solidFill>
                <a:srgbClr val="E0B00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" name="Forma livre 4"/>
            <p:cNvSpPr/>
            <p:nvPr/>
          </p:nvSpPr>
          <p:spPr>
            <a:xfrm>
              <a:off x="2683028" y="3200400"/>
              <a:ext cx="3466530" cy="477671"/>
            </a:xfrm>
            <a:custGeom>
              <a:avLst/>
              <a:gdLst>
                <a:gd name="connsiteX0" fmla="*/ 0 w 3302759"/>
                <a:gd name="connsiteY0" fmla="*/ 0 h 477671"/>
                <a:gd name="connsiteX1" fmla="*/ 2265529 w 3302759"/>
                <a:gd name="connsiteY1" fmla="*/ 13647 h 477671"/>
                <a:gd name="connsiteX2" fmla="*/ 2975212 w 3302759"/>
                <a:gd name="connsiteY2" fmla="*/ 150125 h 477671"/>
                <a:gd name="connsiteX3" fmla="*/ 3302759 w 3302759"/>
                <a:gd name="connsiteY3" fmla="*/ 477671 h 477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02759" h="477671">
                  <a:moveTo>
                    <a:pt x="0" y="0"/>
                  </a:moveTo>
                  <a:lnTo>
                    <a:pt x="2265529" y="13647"/>
                  </a:lnTo>
                  <a:cubicBezTo>
                    <a:pt x="2761398" y="38668"/>
                    <a:pt x="2802340" y="72788"/>
                    <a:pt x="2975212" y="150125"/>
                  </a:cubicBezTo>
                  <a:cubicBezTo>
                    <a:pt x="3148084" y="227462"/>
                    <a:pt x="3225421" y="352566"/>
                    <a:pt x="3302759" y="477671"/>
                  </a:cubicBezTo>
                </a:path>
              </a:pathLst>
            </a:cu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Forma livre 9"/>
            <p:cNvSpPr/>
            <p:nvPr/>
          </p:nvSpPr>
          <p:spPr>
            <a:xfrm>
              <a:off x="2667105" y="3222244"/>
              <a:ext cx="3521122" cy="1121156"/>
            </a:xfrm>
            <a:custGeom>
              <a:avLst/>
              <a:gdLst>
                <a:gd name="connsiteX0" fmla="*/ 0 w 3521122"/>
                <a:gd name="connsiteY0" fmla="*/ 0 h 1121902"/>
                <a:gd name="connsiteX1" fmla="*/ 2265528 w 3521122"/>
                <a:gd name="connsiteY1" fmla="*/ 95535 h 1121902"/>
                <a:gd name="connsiteX2" fmla="*/ 2866030 w 3521122"/>
                <a:gd name="connsiteY2" fmla="*/ 982639 h 1121902"/>
                <a:gd name="connsiteX3" fmla="*/ 3521122 w 3521122"/>
                <a:gd name="connsiteY3" fmla="*/ 1119117 h 1121902"/>
                <a:gd name="connsiteX0" fmla="*/ 0 w 3521122"/>
                <a:gd name="connsiteY0" fmla="*/ 0 h 1121156"/>
                <a:gd name="connsiteX1" fmla="*/ 2142698 w 3521122"/>
                <a:gd name="connsiteY1" fmla="*/ 122830 h 1121156"/>
                <a:gd name="connsiteX2" fmla="*/ 2866030 w 3521122"/>
                <a:gd name="connsiteY2" fmla="*/ 982639 h 1121156"/>
                <a:gd name="connsiteX3" fmla="*/ 3521122 w 3521122"/>
                <a:gd name="connsiteY3" fmla="*/ 1119117 h 1121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21122" h="1121156">
                  <a:moveTo>
                    <a:pt x="0" y="0"/>
                  </a:moveTo>
                  <a:lnTo>
                    <a:pt x="2142698" y="122830"/>
                  </a:lnTo>
                  <a:cubicBezTo>
                    <a:pt x="2620370" y="286603"/>
                    <a:pt x="2636293" y="816591"/>
                    <a:pt x="2866030" y="982639"/>
                  </a:cubicBezTo>
                  <a:cubicBezTo>
                    <a:pt x="3095767" y="1148687"/>
                    <a:pt x="3521122" y="1119117"/>
                    <a:pt x="3521122" y="1119117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6" name="Conector reto 5"/>
            <p:cNvCxnSpPr/>
            <p:nvPr/>
          </p:nvCxnSpPr>
          <p:spPr>
            <a:xfrm>
              <a:off x="2667000" y="2755582"/>
              <a:ext cx="0" cy="218758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tângulo 13"/>
          <p:cNvSpPr/>
          <p:nvPr/>
        </p:nvSpPr>
        <p:spPr>
          <a:xfrm>
            <a:off x="1974696" y="5040868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ea typeface="Times New Roman"/>
                <a:cs typeface="Times New Roman"/>
              </a:rPr>
              <a:t>0</a:t>
            </a:r>
            <a:endParaRPr lang="pt-BR" dirty="0"/>
          </a:p>
        </p:txBody>
      </p:sp>
      <p:sp>
        <p:nvSpPr>
          <p:cNvPr id="15" name="Retângulo 14"/>
          <p:cNvSpPr/>
          <p:nvPr/>
        </p:nvSpPr>
        <p:spPr>
          <a:xfrm>
            <a:off x="5607622" y="5029200"/>
            <a:ext cx="564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ea typeface="Times New Roman"/>
                <a:cs typeface="Times New Roman"/>
              </a:rPr>
              <a:t>100</a:t>
            </a:r>
            <a:endParaRPr lang="pt-BR" dirty="0"/>
          </a:p>
        </p:txBody>
      </p:sp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762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000" dirty="0" smtClean="0"/>
              <a:t>Previsão</a:t>
            </a:r>
            <a:endParaRPr lang="pt-BR" sz="4000" dirty="0"/>
          </a:p>
        </p:txBody>
      </p:sp>
      <p:cxnSp>
        <p:nvCxnSpPr>
          <p:cNvPr id="11" name="Conector reto 10"/>
          <p:cNvCxnSpPr/>
          <p:nvPr/>
        </p:nvCxnSpPr>
        <p:spPr>
          <a:xfrm>
            <a:off x="7010400" y="3135868"/>
            <a:ext cx="2286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/>
          <p:nvPr/>
        </p:nvCxnSpPr>
        <p:spPr>
          <a:xfrm>
            <a:off x="7010400" y="3565636"/>
            <a:ext cx="228600" cy="0"/>
          </a:xfrm>
          <a:prstGeom prst="line">
            <a:avLst/>
          </a:prstGeom>
          <a:ln w="38100">
            <a:solidFill>
              <a:srgbClr val="E0B0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to 16"/>
          <p:cNvCxnSpPr/>
          <p:nvPr/>
        </p:nvCxnSpPr>
        <p:spPr>
          <a:xfrm>
            <a:off x="7010400" y="3986260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ângulo 12"/>
          <p:cNvSpPr/>
          <p:nvPr/>
        </p:nvSpPr>
        <p:spPr>
          <a:xfrm>
            <a:off x="7384726" y="2907268"/>
            <a:ext cx="15824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 err="1" smtClean="0">
                <a:ea typeface="Times New Roman"/>
              </a:rPr>
              <a:t>Agrofloresta</a:t>
            </a:r>
            <a:endParaRPr lang="pt-BR" sz="2000" dirty="0"/>
          </a:p>
        </p:txBody>
      </p:sp>
      <p:sp>
        <p:nvSpPr>
          <p:cNvPr id="18" name="Retângulo 17"/>
          <p:cNvSpPr/>
          <p:nvPr/>
        </p:nvSpPr>
        <p:spPr>
          <a:xfrm>
            <a:off x="7391400" y="3376136"/>
            <a:ext cx="1489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 smtClean="0">
                <a:ea typeface="Times New Roman"/>
              </a:rPr>
              <a:t>Silvicultura</a:t>
            </a:r>
            <a:endParaRPr lang="pt-BR" sz="2000" dirty="0"/>
          </a:p>
        </p:txBody>
      </p:sp>
      <p:sp>
        <p:nvSpPr>
          <p:cNvPr id="19" name="Retângulo 18"/>
          <p:cNvSpPr/>
          <p:nvPr/>
        </p:nvSpPr>
        <p:spPr>
          <a:xfrm>
            <a:off x="7391400" y="3821668"/>
            <a:ext cx="12795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 smtClean="0">
                <a:ea typeface="Times New Roman"/>
              </a:rPr>
              <a:t>Pastagem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52731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524000"/>
            <a:ext cx="3301861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725622"/>
            <a:ext cx="1447800" cy="2903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240545" y="6260068"/>
            <a:ext cx="22268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Saatchi</a:t>
            </a: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 al</a:t>
            </a: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2011</a:t>
            </a: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762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000" dirty="0" smtClean="0"/>
              <a:t>Métodos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375948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18092"/>
            <a:ext cx="8229600" cy="152990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381000" y="3429000"/>
            <a:ext cx="8305800" cy="3276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FF0000"/>
              </a:buClr>
              <a:buFont typeface="Tw Cen MT" panose="020B0602020104020603" pitchFamily="34" charset="0"/>
              <a:buChar char="x"/>
            </a:pP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Pixels 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1x1 Km </a:t>
            </a:r>
          </a:p>
          <a:p>
            <a:pPr lvl="1"/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 ha</a:t>
            </a:r>
          </a:p>
          <a:p>
            <a:pPr>
              <a:buClr>
                <a:srgbClr val="FF0000"/>
              </a:buClr>
              <a:buFont typeface="Tw Cen MT" panose="020B0602020104020603" pitchFamily="34" charset="0"/>
              <a:buChar char="x"/>
            </a:pP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Validação feita </a:t>
            </a: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</a:t>
            </a:r>
          </a:p>
          <a:p>
            <a:pPr>
              <a:buClr>
                <a:srgbClr val="FF0000"/>
              </a:buClr>
              <a:buFont typeface="Tw Cen MT" panose="020B0602020104020603" pitchFamily="34" charset="0"/>
              <a:buChar char="x"/>
            </a:pPr>
            <a:endParaRPr lang="pt-B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Lidar 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óptico (MODIS) + validação em campo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Ajuste 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topografia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t-B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4800600" y="3048000"/>
            <a:ext cx="3886200" cy="3276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pt-BR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t-B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" y="1518093"/>
            <a:ext cx="33337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762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000" dirty="0" smtClean="0"/>
              <a:t>Métodos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79704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028736"/>
            <a:ext cx="5334000" cy="16956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950" y="4572000"/>
            <a:ext cx="4591050" cy="1104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05000"/>
            <a:ext cx="5214937" cy="8209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549106"/>
            <a:ext cx="4876800" cy="87989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762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000" dirty="0" smtClean="0"/>
              <a:t>Métodos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20139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81200"/>
            <a:ext cx="3822598" cy="3007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181600"/>
            <a:ext cx="3736474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8600" y="6096000"/>
            <a:ext cx="2743200" cy="477386"/>
          </a:xfrm>
          <a:ln>
            <a:noFill/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</a:rPr>
              <a:t>Oliveira-Filho e Fontes 2000</a:t>
            </a:r>
            <a:endParaRPr lang="pt-BR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1" y="1981200"/>
            <a:ext cx="2819400" cy="3329095"/>
          </a:xfrm>
          <a:prstGeom prst="rect">
            <a:avLst/>
          </a:prstGeom>
        </p:spPr>
      </p:pic>
      <p:sp>
        <p:nvSpPr>
          <p:cNvPr id="7" name="Seta para a esquerda e para a direita 6"/>
          <p:cNvSpPr/>
          <p:nvPr/>
        </p:nvSpPr>
        <p:spPr>
          <a:xfrm>
            <a:off x="4346074" y="3505200"/>
            <a:ext cx="1292726" cy="609600"/>
          </a:xfrm>
          <a:prstGeom prst="left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Espaço Reservado para Conteúdo 2"/>
          <p:cNvSpPr txBox="1">
            <a:spLocks/>
          </p:cNvSpPr>
          <p:nvPr/>
        </p:nvSpPr>
        <p:spPr>
          <a:xfrm>
            <a:off x="6410325" y="5562600"/>
            <a:ext cx="2505075" cy="47738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925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</a:rPr>
              <a:t>S.O.S Mata Atlântica 2012 </a:t>
            </a:r>
            <a:endParaRPr lang="pt-BR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762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000" dirty="0" smtClean="0"/>
              <a:t>Métodos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389167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762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000" dirty="0" smtClean="0"/>
              <a:t>Contextualização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105400"/>
            <a:ext cx="8229600" cy="1524000"/>
          </a:xfrm>
        </p:spPr>
        <p:txBody>
          <a:bodyPr>
            <a:normAutofit/>
          </a:bodyPr>
          <a:lstStyle/>
          <a:p>
            <a:pPr>
              <a:buClr>
                <a:schemeClr val="accent5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pt-BR" sz="2800" dirty="0" smtClean="0"/>
              <a:t>Processo de fragmentação também afeta a qualidade da vegetação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847088"/>
            <a:ext cx="1800225" cy="1781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847850"/>
            <a:ext cx="1800225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6975" y="1847850"/>
            <a:ext cx="1800225" cy="1809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5" name="Conector de seta reta 4"/>
          <p:cNvCxnSpPr/>
          <p:nvPr/>
        </p:nvCxnSpPr>
        <p:spPr>
          <a:xfrm>
            <a:off x="2971800" y="4114800"/>
            <a:ext cx="3124200" cy="0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5"/>
          <p:cNvSpPr/>
          <p:nvPr/>
        </p:nvSpPr>
        <p:spPr>
          <a:xfrm rot="16200000">
            <a:off x="7745974" y="2312426"/>
            <a:ext cx="13365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err="1" smtClean="0"/>
              <a:t>Fahrig</a:t>
            </a:r>
            <a:r>
              <a:rPr lang="pt-BR" dirty="0" smtClean="0"/>
              <a:t> 2003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7573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3124200" y="2209800"/>
            <a:ext cx="3200400" cy="3352800"/>
            <a:chOff x="3124200" y="2209800"/>
            <a:chExt cx="3200400" cy="3352800"/>
          </a:xfrm>
        </p:grpSpPr>
        <p:sp>
          <p:nvSpPr>
            <p:cNvPr id="6" name="Elipse 5"/>
            <p:cNvSpPr/>
            <p:nvPr/>
          </p:nvSpPr>
          <p:spPr>
            <a:xfrm>
              <a:off x="3124200" y="2362200"/>
              <a:ext cx="3124200" cy="3124200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" name="Retângulo 4"/>
            <p:cNvSpPr/>
            <p:nvPr/>
          </p:nvSpPr>
          <p:spPr>
            <a:xfrm>
              <a:off x="4267200" y="3505200"/>
              <a:ext cx="914400" cy="762000"/>
            </a:xfrm>
            <a:prstGeom prst="rect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Retângulo 7"/>
            <p:cNvSpPr/>
            <p:nvPr/>
          </p:nvSpPr>
          <p:spPr>
            <a:xfrm>
              <a:off x="3581400" y="2209800"/>
              <a:ext cx="685800" cy="9906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5486400" y="2705100"/>
              <a:ext cx="609600" cy="7239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/>
            <p:cNvSpPr/>
            <p:nvPr/>
          </p:nvSpPr>
          <p:spPr>
            <a:xfrm>
              <a:off x="4724400" y="4838700"/>
              <a:ext cx="1600200" cy="7239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" name="Retângulo 16"/>
            <p:cNvSpPr/>
            <p:nvPr/>
          </p:nvSpPr>
          <p:spPr>
            <a:xfrm>
              <a:off x="3429000" y="4343400"/>
              <a:ext cx="533400" cy="4953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762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000" dirty="0" smtClean="0"/>
              <a:t>Métodos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394689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673" y="1981200"/>
            <a:ext cx="2678317" cy="1905000"/>
          </a:xfrm>
          <a:prstGeom prst="rect">
            <a:avLst/>
          </a:prstGeom>
        </p:spPr>
      </p:pic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762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000" dirty="0" smtClean="0"/>
              <a:t>Agradecimentos</a:t>
            </a:r>
            <a:endParaRPr lang="pt-BR" sz="4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1" y="2129240"/>
            <a:ext cx="2209800" cy="154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343400"/>
            <a:ext cx="1673178" cy="1500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904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8600" y="1524000"/>
            <a:ext cx="8382000" cy="465986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Clr>
                <a:srgbClr val="E0B002"/>
              </a:buClr>
            </a:pPr>
            <a:r>
              <a:rPr lang="pt-BR" sz="2800" dirty="0" smtClean="0"/>
              <a:t>Efeito de borda: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t-BR" sz="2400" i="1" dirty="0" smtClean="0">
                <a:solidFill>
                  <a:schemeClr val="tx1"/>
                </a:solidFill>
              </a:rPr>
              <a:t>Alterações microclimáticas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t-BR" sz="2400" i="1" dirty="0" smtClean="0">
                <a:solidFill>
                  <a:schemeClr val="tx1"/>
                </a:solidFill>
              </a:rPr>
              <a:t>Aumento da turbulência do vento</a:t>
            </a:r>
          </a:p>
          <a:p>
            <a:pPr lvl="2">
              <a:spcAft>
                <a:spcPts val="1200"/>
              </a:spcAft>
              <a:buClr>
                <a:schemeClr val="tx1"/>
              </a:buClr>
            </a:pPr>
            <a:r>
              <a:rPr lang="pt-BR" sz="2400" dirty="0" smtClean="0">
                <a:solidFill>
                  <a:schemeClr val="accent5">
                    <a:lumMod val="50000"/>
                  </a:schemeClr>
                </a:solidFill>
              </a:rPr>
              <a:t>Aumento da mortalidade de árvores de grande porte (dossel e emergentes)</a:t>
            </a:r>
          </a:p>
          <a:p>
            <a:pPr lvl="2">
              <a:spcAft>
                <a:spcPts val="600"/>
              </a:spcAft>
              <a:buClr>
                <a:schemeClr val="tx1"/>
              </a:buClr>
            </a:pPr>
            <a:r>
              <a:rPr lang="pt-BR" sz="2400" dirty="0" smtClean="0">
                <a:solidFill>
                  <a:schemeClr val="accent5">
                    <a:lumMod val="50000"/>
                  </a:schemeClr>
                </a:solidFill>
              </a:rPr>
              <a:t>Proliferação de espécies pioneiras</a:t>
            </a:r>
          </a:p>
          <a:p>
            <a:pPr lvl="2">
              <a:spcAft>
                <a:spcPts val="600"/>
              </a:spcAft>
              <a:buClr>
                <a:schemeClr val="tx1"/>
              </a:buClr>
            </a:pPr>
            <a:r>
              <a:rPr lang="pt-BR" sz="2400" dirty="0" smtClean="0">
                <a:solidFill>
                  <a:schemeClr val="accent5">
                    <a:lumMod val="50000"/>
                  </a:schemeClr>
                </a:solidFill>
              </a:rPr>
              <a:t>Aumento da densidade de lianas</a:t>
            </a:r>
          </a:p>
          <a:p>
            <a:pPr lvl="2"/>
            <a:endParaRPr lang="pt-BR" sz="2400" dirty="0" smtClean="0"/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838200" y="6336268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/>
              <a:t>Laurance</a:t>
            </a:r>
            <a:r>
              <a:rPr lang="pt-BR" dirty="0"/>
              <a:t> </a:t>
            </a:r>
            <a:r>
              <a:rPr lang="pt-BR" i="1" dirty="0"/>
              <a:t>et al.</a:t>
            </a:r>
            <a:r>
              <a:rPr lang="pt-BR" dirty="0"/>
              <a:t> 1997, </a:t>
            </a:r>
            <a:r>
              <a:rPr lang="pt-BR" dirty="0" err="1"/>
              <a:t>Laurance</a:t>
            </a:r>
            <a:r>
              <a:rPr lang="pt-BR" dirty="0"/>
              <a:t> </a:t>
            </a:r>
            <a:r>
              <a:rPr lang="pt-BR" i="1" dirty="0" smtClean="0"/>
              <a:t>et al</a:t>
            </a:r>
            <a:r>
              <a:rPr lang="pt-BR" dirty="0" smtClean="0"/>
              <a:t>. 2010, Nascimento </a:t>
            </a:r>
            <a:r>
              <a:rPr lang="pt-BR" dirty="0"/>
              <a:t>&amp; Laurence </a:t>
            </a:r>
            <a:r>
              <a:rPr lang="pt-BR" dirty="0" smtClean="0"/>
              <a:t>2004.</a:t>
            </a:r>
            <a:endParaRPr lang="pt-BR" dirty="0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762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000" smtClean="0"/>
              <a:t>Contextualização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210274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3232471" y="3962400"/>
            <a:ext cx="5378129" cy="2728875"/>
            <a:chOff x="1937072" y="3810000"/>
            <a:chExt cx="5521003" cy="2728875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7072" y="3810000"/>
              <a:ext cx="5521003" cy="2728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Retângulo 10"/>
            <p:cNvSpPr/>
            <p:nvPr/>
          </p:nvSpPr>
          <p:spPr>
            <a:xfrm>
              <a:off x="3724275" y="4495800"/>
              <a:ext cx="533400" cy="1905000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6391275" y="4495800"/>
              <a:ext cx="533400" cy="1905000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733425"/>
            <a:ext cx="5410200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ângulo 5"/>
          <p:cNvSpPr/>
          <p:nvPr/>
        </p:nvSpPr>
        <p:spPr>
          <a:xfrm>
            <a:off x="1936630" y="878276"/>
            <a:ext cx="593916" cy="260731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4906208" y="878276"/>
            <a:ext cx="593916" cy="260731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Seta para baixo 6"/>
          <p:cNvSpPr/>
          <p:nvPr/>
        </p:nvSpPr>
        <p:spPr>
          <a:xfrm>
            <a:off x="2355341" y="950701"/>
            <a:ext cx="44543" cy="144851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Seta para baixo 13"/>
          <p:cNvSpPr/>
          <p:nvPr/>
        </p:nvSpPr>
        <p:spPr>
          <a:xfrm>
            <a:off x="5313040" y="950701"/>
            <a:ext cx="44543" cy="144851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311858" y="6172200"/>
            <a:ext cx="17455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Rolim </a:t>
            </a:r>
            <a:r>
              <a:rPr lang="pt-BR" i="1" dirty="0"/>
              <a:t>et al.</a:t>
            </a:r>
            <a:r>
              <a:rPr lang="pt-BR" dirty="0"/>
              <a:t> 2005</a:t>
            </a:r>
          </a:p>
        </p:txBody>
      </p:sp>
    </p:spTree>
    <p:extLst>
      <p:ext uri="{BB962C8B-B14F-4D97-AF65-F5344CB8AC3E}">
        <p14:creationId xmlns:p14="http://schemas.microsoft.com/office/powerpoint/2010/main" val="2625866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8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0" grpId="0" animBg="1"/>
      <p:bldP spid="10" grpId="1" animBg="1"/>
      <p:bldP spid="7" grpId="0" animBg="1"/>
      <p:bldP spid="7" grpId="1" animBg="1"/>
      <p:bldP spid="14" grpId="0" animBg="1"/>
      <p:bldP spid="1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600200"/>
            <a:ext cx="5762461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6527464" y="6172200"/>
            <a:ext cx="24641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 err="1" smtClean="0"/>
              <a:t>Laurance</a:t>
            </a:r>
            <a:r>
              <a:rPr lang="pt-BR" sz="2000" dirty="0" smtClean="0"/>
              <a:t> </a:t>
            </a:r>
            <a:r>
              <a:rPr lang="pt-BR" sz="2000" i="1" dirty="0" smtClean="0"/>
              <a:t>et al.</a:t>
            </a:r>
            <a:r>
              <a:rPr lang="pt-BR" sz="2000" dirty="0" smtClean="0"/>
              <a:t> 1997</a:t>
            </a:r>
            <a:endParaRPr lang="pt-BR" sz="2000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0" y="304800"/>
            <a:ext cx="9144000" cy="7620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Contextualização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613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7015521" y="6096000"/>
            <a:ext cx="18998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 err="1" smtClean="0"/>
              <a:t>Pütz</a:t>
            </a:r>
            <a:r>
              <a:rPr lang="pt-BR" sz="2000" dirty="0" smtClean="0"/>
              <a:t> </a:t>
            </a:r>
            <a:r>
              <a:rPr lang="pt-BR" sz="2000" i="1" dirty="0" smtClean="0"/>
              <a:t>et al.</a:t>
            </a:r>
            <a:r>
              <a:rPr lang="pt-BR" sz="2000" dirty="0" smtClean="0"/>
              <a:t> 2011</a:t>
            </a:r>
            <a:endParaRPr lang="pt-BR" sz="20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719410"/>
            <a:ext cx="5728677" cy="411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0" y="304800"/>
            <a:ext cx="9144000" cy="7620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Contextualização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8587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de cantos arredondados 12"/>
          <p:cNvSpPr/>
          <p:nvPr/>
        </p:nvSpPr>
        <p:spPr>
          <a:xfrm>
            <a:off x="2743200" y="7467600"/>
            <a:ext cx="3657600" cy="1295400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 smtClean="0"/>
              <a:t>Processo de </a:t>
            </a:r>
            <a:r>
              <a:rPr lang="pt-BR" sz="3200" dirty="0" err="1" smtClean="0"/>
              <a:t>secundarização</a:t>
            </a:r>
            <a:r>
              <a:rPr lang="pt-BR" sz="3200" dirty="0" smtClean="0"/>
              <a:t> </a:t>
            </a:r>
            <a:endParaRPr lang="pt-BR" sz="3200" dirty="0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0" y="304800"/>
            <a:ext cx="9144000" cy="7620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Contextualização</a:t>
            </a:r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309348" y="1408093"/>
            <a:ext cx="84536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Hábitats sob efeito de borda são influenciados pelo processo de sucessão </a:t>
            </a:r>
            <a:r>
              <a:rPr lang="pt-BR" sz="2800" dirty="0" err="1" smtClean="0"/>
              <a:t>retrogressiva</a:t>
            </a:r>
            <a:endParaRPr lang="pt-BR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75" y="2743200"/>
            <a:ext cx="5810250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ângulo 2"/>
          <p:cNvSpPr/>
          <p:nvPr/>
        </p:nvSpPr>
        <p:spPr>
          <a:xfrm>
            <a:off x="6400800" y="6412468"/>
            <a:ext cx="2706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Fonte: Marcelo </a:t>
            </a:r>
            <a:r>
              <a:rPr lang="pt-BR" dirty="0" err="1" smtClean="0"/>
              <a:t>Tabarelli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0557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457200" y="1371600"/>
            <a:ext cx="84582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2800" dirty="0" smtClean="0">
              <a:solidFill>
                <a:schemeClr val="tx2"/>
              </a:solidFill>
            </a:endParaRPr>
          </a:p>
          <a:p>
            <a:pPr marL="342900" indent="-342900">
              <a:buClr>
                <a:srgbClr val="E0B002"/>
              </a:buClr>
              <a:buFont typeface="Arial" panose="020B0604020202020204" pitchFamily="34" charset="0"/>
              <a:buChar char="•"/>
            </a:pPr>
            <a:r>
              <a:rPr lang="pt-BR" sz="2800" dirty="0" smtClean="0">
                <a:solidFill>
                  <a:schemeClr val="tx2"/>
                </a:solidFill>
              </a:rPr>
              <a:t>Com o aumento dos distúrbios na paisagem a biomassa na paisagem atinge um limiar e declina </a:t>
            </a:r>
            <a:r>
              <a:rPr lang="pt-BR" sz="2400" dirty="0" smtClean="0">
                <a:solidFill>
                  <a:schemeClr val="tx2"/>
                </a:solidFill>
              </a:rPr>
              <a:t>(Melo et al. 2013)</a:t>
            </a:r>
          </a:p>
          <a:p>
            <a:pPr marL="342900" indent="-342900">
              <a:buClr>
                <a:srgbClr val="E0B002"/>
              </a:buClr>
              <a:buFont typeface="Arial" panose="020B0604020202020204" pitchFamily="34" charset="0"/>
              <a:buChar char="•"/>
            </a:pPr>
            <a:endParaRPr lang="pt-BR" sz="2800" dirty="0" smtClean="0">
              <a:solidFill>
                <a:schemeClr val="tx2"/>
              </a:solidFill>
            </a:endParaRPr>
          </a:p>
          <a:p>
            <a:pPr marL="342900" indent="-342900">
              <a:buClr>
                <a:srgbClr val="E0B002"/>
              </a:buClr>
              <a:buFont typeface="Arial" panose="020B0604020202020204" pitchFamily="34" charset="0"/>
              <a:buChar char="•"/>
            </a:pPr>
            <a:endParaRPr lang="pt-BR" sz="2800" dirty="0">
              <a:solidFill>
                <a:schemeClr val="tx2"/>
              </a:solidFill>
            </a:endParaRPr>
          </a:p>
          <a:p>
            <a:pPr marL="342900" indent="-342900">
              <a:buClr>
                <a:srgbClr val="E0B002"/>
              </a:buClr>
              <a:buFont typeface="Arial" panose="020B0604020202020204" pitchFamily="34" charset="0"/>
              <a:buChar char="•"/>
            </a:pPr>
            <a:r>
              <a:rPr lang="pt-BR" sz="2800" dirty="0" smtClean="0">
                <a:solidFill>
                  <a:schemeClr val="tx2"/>
                </a:solidFill>
              </a:rPr>
              <a:t>Equilíbrio da comunidade se estabiliza ao longo do tempo </a:t>
            </a:r>
            <a:r>
              <a:rPr lang="pt-BR" sz="2400" dirty="0" smtClean="0">
                <a:solidFill>
                  <a:schemeClr val="tx2"/>
                </a:solidFill>
              </a:rPr>
              <a:t>(Dantas de Paula </a:t>
            </a:r>
            <a:r>
              <a:rPr lang="pt-BR" sz="2400" i="1" dirty="0" smtClean="0">
                <a:solidFill>
                  <a:schemeClr val="tx2"/>
                </a:solidFill>
              </a:rPr>
              <a:t>et al</a:t>
            </a:r>
            <a:r>
              <a:rPr lang="pt-BR" sz="2400" dirty="0" smtClean="0">
                <a:solidFill>
                  <a:schemeClr val="tx2"/>
                </a:solidFill>
              </a:rPr>
              <a:t>., 2011, </a:t>
            </a:r>
            <a:r>
              <a:rPr lang="pt-BR" sz="2400" dirty="0" err="1" smtClean="0">
                <a:solidFill>
                  <a:schemeClr val="tx2"/>
                </a:solidFill>
              </a:rPr>
              <a:t>Pütz</a:t>
            </a:r>
            <a:r>
              <a:rPr lang="pt-BR" sz="2400" dirty="0" smtClean="0">
                <a:solidFill>
                  <a:schemeClr val="tx2"/>
                </a:solidFill>
              </a:rPr>
              <a:t> </a:t>
            </a:r>
            <a:r>
              <a:rPr lang="pt-BR" sz="2400" i="1" dirty="0" smtClean="0">
                <a:solidFill>
                  <a:schemeClr val="tx2"/>
                </a:solidFill>
              </a:rPr>
              <a:t>et al</a:t>
            </a:r>
            <a:r>
              <a:rPr lang="pt-BR" sz="2400" dirty="0" smtClean="0">
                <a:solidFill>
                  <a:schemeClr val="tx2"/>
                </a:solidFill>
              </a:rPr>
              <a:t>. 2011)</a:t>
            </a:r>
            <a:endParaRPr lang="pt-BR" sz="2400" dirty="0">
              <a:solidFill>
                <a:schemeClr val="tx2"/>
              </a:solidFill>
            </a:endParaRPr>
          </a:p>
          <a:p>
            <a:endParaRPr lang="pt-BR" sz="2800" dirty="0" smtClean="0">
              <a:solidFill>
                <a:schemeClr val="tx2"/>
              </a:solidFill>
            </a:endParaRPr>
          </a:p>
          <a:p>
            <a:endParaRPr lang="pt-BR" sz="2800" dirty="0">
              <a:solidFill>
                <a:schemeClr val="tx2"/>
              </a:solidFill>
            </a:endParaRPr>
          </a:p>
          <a:p>
            <a:endParaRPr lang="pt-BR" sz="2800" dirty="0" smtClean="0">
              <a:solidFill>
                <a:schemeClr val="tx2"/>
              </a:solidFill>
            </a:endParaRP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762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000" dirty="0" smtClean="0"/>
              <a:t>Contextualização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227899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1371600" y="2590800"/>
            <a:ext cx="6629400" cy="233304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>
                <a:solidFill>
                  <a:schemeClr val="tx1"/>
                </a:solidFill>
              </a:rPr>
              <a:t>Efeito da fragmentação na biomassa em escala de paisagem</a:t>
            </a:r>
            <a:r>
              <a:rPr lang="pt-BR" sz="3200" b="1" dirty="0" smtClean="0">
                <a:solidFill>
                  <a:schemeClr val="tx1"/>
                </a:solidFill>
              </a:rPr>
              <a:t>?</a:t>
            </a:r>
            <a:endParaRPr lang="pt-BR" sz="3200" b="1" dirty="0">
              <a:solidFill>
                <a:schemeClr val="tx1"/>
              </a:solidFill>
            </a:endParaRP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762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000" dirty="0" smtClean="0"/>
              <a:t>Contextualização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91943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Folhagem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3981</TotalTime>
  <Words>428</Words>
  <Application>Microsoft Office PowerPoint</Application>
  <PresentationFormat>Apresentação na tela (4:3)</PresentationFormat>
  <Paragraphs>89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2" baseType="lpstr">
      <vt:lpstr>Urbano</vt:lpstr>
      <vt:lpstr>Efeito da fragmentação e do tipo de matriz na qualidade da vegetação da Floresta Atlântica</vt:lpstr>
      <vt:lpstr>Contextualização</vt:lpstr>
      <vt:lpstr>Contextualização</vt:lpstr>
      <vt:lpstr>Apresentação do PowerPoint</vt:lpstr>
      <vt:lpstr>Apresentação do PowerPoint</vt:lpstr>
      <vt:lpstr>Apresentação do PowerPoint</vt:lpstr>
      <vt:lpstr>Apresentação do PowerPoint</vt:lpstr>
      <vt:lpstr>Contextualização</vt:lpstr>
      <vt:lpstr>Contextualização</vt:lpstr>
      <vt:lpstr>Contextualização</vt:lpstr>
      <vt:lpstr>Contextualização</vt:lpstr>
      <vt:lpstr>Pergunta 1 e hipótese</vt:lpstr>
      <vt:lpstr>Previsão</vt:lpstr>
      <vt:lpstr>Pergunta 2 e hipótese</vt:lpstr>
      <vt:lpstr>Previsão</vt:lpstr>
      <vt:lpstr>Métodos</vt:lpstr>
      <vt:lpstr>Métodos</vt:lpstr>
      <vt:lpstr>Métodos</vt:lpstr>
      <vt:lpstr>Métodos</vt:lpstr>
      <vt:lpstr>Métodos</vt:lpstr>
      <vt:lpstr>Agradecimentos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Melina O. Melito</cp:lastModifiedBy>
  <cp:revision>110</cp:revision>
  <dcterms:created xsi:type="dcterms:W3CDTF">2013-10-14T19:05:04Z</dcterms:created>
  <dcterms:modified xsi:type="dcterms:W3CDTF">2013-12-17T18:09:52Z</dcterms:modified>
</cp:coreProperties>
</file>