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9" r:id="rId2"/>
    <p:sldId id="292" r:id="rId3"/>
    <p:sldId id="279" r:id="rId4"/>
    <p:sldId id="270" r:id="rId5"/>
    <p:sldId id="257" r:id="rId6"/>
    <p:sldId id="258" r:id="rId7"/>
    <p:sldId id="259" r:id="rId8"/>
    <p:sldId id="266" r:id="rId9"/>
    <p:sldId id="260" r:id="rId10"/>
    <p:sldId id="261" r:id="rId11"/>
    <p:sldId id="262" r:id="rId12"/>
    <p:sldId id="267" r:id="rId13"/>
    <p:sldId id="263" r:id="rId14"/>
    <p:sldId id="269" r:id="rId15"/>
    <p:sldId id="268" r:id="rId16"/>
    <p:sldId id="280" r:id="rId17"/>
    <p:sldId id="281" r:id="rId18"/>
    <p:sldId id="278" r:id="rId19"/>
    <p:sldId id="271" r:id="rId20"/>
    <p:sldId id="283" r:id="rId21"/>
    <p:sldId id="282" r:id="rId22"/>
    <p:sldId id="284" r:id="rId23"/>
    <p:sldId id="272" r:id="rId24"/>
    <p:sldId id="273" r:id="rId25"/>
    <p:sldId id="274" r:id="rId26"/>
    <p:sldId id="275" r:id="rId27"/>
    <p:sldId id="285" r:id="rId28"/>
    <p:sldId id="276" r:id="rId29"/>
    <p:sldId id="277" r:id="rId30"/>
    <p:sldId id="287" r:id="rId31"/>
    <p:sldId id="288" r:id="rId32"/>
    <p:sldId id="290" r:id="rId33"/>
    <p:sldId id="291" r:id="rId34"/>
    <p:sldId id="293"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7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EF9D89F0-1BBF-FB46-BA1F-40C20F1E9BCE}" type="datetimeFigureOut">
              <a:rPr lang="en-US" smtClean="0"/>
              <a:t>28/04/16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4250088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EF9D89F0-1BBF-FB46-BA1F-40C20F1E9BCE}" type="datetimeFigureOut">
              <a:rPr lang="en-US" smtClean="0"/>
              <a:t>28/04/16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423330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EF9D89F0-1BBF-FB46-BA1F-40C20F1E9BCE}" type="datetimeFigureOut">
              <a:rPr lang="en-US" smtClean="0"/>
              <a:t>28/04/16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4017770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EF9D89F0-1BBF-FB46-BA1F-40C20F1E9BCE}" type="datetimeFigureOut">
              <a:rPr lang="en-US" smtClean="0"/>
              <a:t>28/04/16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366681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EF9D89F0-1BBF-FB46-BA1F-40C20F1E9BCE}" type="datetimeFigureOut">
              <a:rPr lang="en-US" smtClean="0"/>
              <a:t>28/04/16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2368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EF9D89F0-1BBF-FB46-BA1F-40C20F1E9BCE}" type="datetimeFigureOut">
              <a:rPr lang="en-US" smtClean="0"/>
              <a:t>28/04/16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851664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EF9D89F0-1BBF-FB46-BA1F-40C20F1E9BCE}" type="datetimeFigureOut">
              <a:rPr lang="en-US" smtClean="0"/>
              <a:t>28/04/16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4066576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EF9D89F0-1BBF-FB46-BA1F-40C20F1E9BCE}" type="datetimeFigureOut">
              <a:rPr lang="en-US" smtClean="0"/>
              <a:t>28/04/16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1787598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D89F0-1BBF-FB46-BA1F-40C20F1E9BCE}" type="datetimeFigureOut">
              <a:rPr lang="en-US" smtClean="0"/>
              <a:t>28/04/16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229475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EF9D89F0-1BBF-FB46-BA1F-40C20F1E9BCE}" type="datetimeFigureOut">
              <a:rPr lang="en-US" smtClean="0"/>
              <a:t>28/04/16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70521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EF9D89F0-1BBF-FB46-BA1F-40C20F1E9BCE}" type="datetimeFigureOut">
              <a:rPr lang="en-US" smtClean="0"/>
              <a:t>28/04/16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71E2F-EBC4-034C-8BEE-EA1A4F951EB7}" type="slidenum">
              <a:rPr lang="en-US" smtClean="0"/>
              <a:t>‹#›</a:t>
            </a:fld>
            <a:endParaRPr lang="en-US"/>
          </a:p>
        </p:txBody>
      </p:sp>
    </p:spTree>
    <p:extLst>
      <p:ext uri="{BB962C8B-B14F-4D97-AF65-F5344CB8AC3E}">
        <p14:creationId xmlns:p14="http://schemas.microsoft.com/office/powerpoint/2010/main" val="4119604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9D89F0-1BBF-FB46-BA1F-40C20F1E9BCE}" type="datetimeFigureOut">
              <a:rPr lang="en-US" smtClean="0"/>
              <a:t>28/04/16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71E2F-EBC4-034C-8BEE-EA1A4F951EB7}" type="slidenum">
              <a:rPr lang="en-US" smtClean="0"/>
              <a:t>‹#›</a:t>
            </a:fld>
            <a:endParaRPr lang="en-US"/>
          </a:p>
        </p:txBody>
      </p:sp>
    </p:spTree>
    <p:extLst>
      <p:ext uri="{BB962C8B-B14F-4D97-AF65-F5344CB8AC3E}">
        <p14:creationId xmlns:p14="http://schemas.microsoft.com/office/powerpoint/2010/main" val="288825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4652"/>
            <a:ext cx="8229600" cy="1440893"/>
          </a:xfrm>
        </p:spPr>
        <p:txBody>
          <a:bodyPr>
            <a:normAutofit/>
          </a:bodyPr>
          <a:lstStyle/>
          <a:p>
            <a:r>
              <a:rPr lang="en-US" dirty="0" err="1" smtClean="0"/>
              <a:t>Reunião</a:t>
            </a:r>
            <a:r>
              <a:rPr lang="en-US" dirty="0" smtClean="0"/>
              <a:t> do </a:t>
            </a:r>
            <a:r>
              <a:rPr lang="en-US" dirty="0" err="1" smtClean="0"/>
              <a:t>Comitê</a:t>
            </a:r>
            <a:r>
              <a:rPr lang="en-US" dirty="0" smtClean="0"/>
              <a:t/>
            </a:r>
            <a:br>
              <a:rPr lang="en-US" dirty="0" smtClean="0"/>
            </a:br>
            <a:r>
              <a:rPr lang="en-US" dirty="0" smtClean="0"/>
              <a:t>#2</a:t>
            </a:r>
            <a:endParaRPr lang="en-US" dirty="0"/>
          </a:p>
        </p:txBody>
      </p:sp>
      <p:sp>
        <p:nvSpPr>
          <p:cNvPr id="6" name="Title 1"/>
          <p:cNvSpPr txBox="1">
            <a:spLocks/>
          </p:cNvSpPr>
          <p:nvPr/>
        </p:nvSpPr>
        <p:spPr>
          <a:xfrm>
            <a:off x="641276" y="5472412"/>
            <a:ext cx="8229600" cy="144089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err="1" smtClean="0"/>
              <a:t>Luísa</a:t>
            </a:r>
            <a:r>
              <a:rPr lang="en-US" sz="3600" dirty="0" smtClean="0"/>
              <a:t> Novara</a:t>
            </a:r>
            <a:endParaRPr lang="en-US" sz="3600" dirty="0">
              <a:solidFill>
                <a:schemeClr val="tx1">
                  <a:lumMod val="50000"/>
                  <a:lumOff val="50000"/>
                </a:schemeClr>
              </a:solidFill>
            </a:endParaRPr>
          </a:p>
        </p:txBody>
      </p:sp>
    </p:spTree>
    <p:extLst>
      <p:ext uri="{BB962C8B-B14F-4D97-AF65-F5344CB8AC3E}">
        <p14:creationId xmlns:p14="http://schemas.microsoft.com/office/powerpoint/2010/main" val="3851951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9641" r="7058" b="5282"/>
          <a:stretch/>
        </p:blipFill>
        <p:spPr>
          <a:xfrm>
            <a:off x="586207" y="577351"/>
            <a:ext cx="7462988" cy="4387800"/>
          </a:xfrm>
          <a:prstGeom prst="rect">
            <a:avLst/>
          </a:prstGeom>
        </p:spPr>
      </p:pic>
      <p:sp>
        <p:nvSpPr>
          <p:cNvPr id="3" name="TextBox 2"/>
          <p:cNvSpPr txBox="1"/>
          <p:nvPr/>
        </p:nvSpPr>
        <p:spPr>
          <a:xfrm>
            <a:off x="346379" y="5466444"/>
            <a:ext cx="8346091" cy="646331"/>
          </a:xfrm>
          <a:prstGeom prst="rect">
            <a:avLst/>
          </a:prstGeom>
          <a:noFill/>
        </p:spPr>
        <p:txBody>
          <a:bodyPr wrap="square" rtlCol="0">
            <a:spAutoFit/>
          </a:bodyPr>
          <a:lstStyle/>
          <a:p>
            <a:r>
              <a:rPr lang="pt-BR" dirty="0" smtClean="0">
                <a:solidFill>
                  <a:srgbClr val="000000"/>
                </a:solidFill>
              </a:rPr>
              <a:t>A grande maioria das simulações tiveram valor positivo de curtose, o que indica distribuições </a:t>
            </a:r>
            <a:r>
              <a:rPr lang="pt-BR" dirty="0" err="1" smtClean="0">
                <a:solidFill>
                  <a:srgbClr val="000000"/>
                </a:solidFill>
              </a:rPr>
              <a:t>leptocúrticas</a:t>
            </a:r>
            <a:r>
              <a:rPr lang="pt-BR" dirty="0" smtClean="0">
                <a:solidFill>
                  <a:srgbClr val="000000"/>
                </a:solidFill>
              </a:rPr>
              <a:t>. </a:t>
            </a:r>
            <a:endParaRPr lang="pt-BR" dirty="0">
              <a:solidFill>
                <a:srgbClr val="000000"/>
              </a:solidFill>
            </a:endParaRPr>
          </a:p>
        </p:txBody>
      </p:sp>
    </p:spTree>
    <p:extLst>
      <p:ext uri="{BB962C8B-B14F-4D97-AF65-F5344CB8AC3E}">
        <p14:creationId xmlns:p14="http://schemas.microsoft.com/office/powerpoint/2010/main" val="2543562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0205" r="5826" b="4999"/>
          <a:stretch/>
        </p:blipFill>
        <p:spPr>
          <a:xfrm>
            <a:off x="586207" y="907252"/>
            <a:ext cx="7561954" cy="4371305"/>
          </a:xfrm>
          <a:prstGeom prst="rect">
            <a:avLst/>
          </a:prstGeom>
        </p:spPr>
      </p:pic>
      <p:sp>
        <p:nvSpPr>
          <p:cNvPr id="3" name="TextBox 2"/>
          <p:cNvSpPr txBox="1"/>
          <p:nvPr/>
        </p:nvSpPr>
        <p:spPr>
          <a:xfrm>
            <a:off x="346379" y="5466444"/>
            <a:ext cx="8346091" cy="1200329"/>
          </a:xfrm>
          <a:prstGeom prst="rect">
            <a:avLst/>
          </a:prstGeom>
          <a:noFill/>
        </p:spPr>
        <p:txBody>
          <a:bodyPr wrap="square" rtlCol="0">
            <a:spAutoFit/>
          </a:bodyPr>
          <a:lstStyle/>
          <a:p>
            <a:r>
              <a:rPr lang="pt-BR" dirty="0" smtClean="0">
                <a:solidFill>
                  <a:srgbClr val="000000"/>
                </a:solidFill>
              </a:rPr>
              <a:t>A grande maioria das simulações tiveram valor de curtose menor que 1.2, o que indica distribuições </a:t>
            </a:r>
            <a:r>
              <a:rPr lang="pt-BR" dirty="0" err="1" smtClean="0">
                <a:solidFill>
                  <a:srgbClr val="000000"/>
                </a:solidFill>
              </a:rPr>
              <a:t>unimodais</a:t>
            </a:r>
            <a:r>
              <a:rPr lang="pt-BR" dirty="0" smtClean="0">
                <a:solidFill>
                  <a:srgbClr val="000000"/>
                </a:solidFill>
              </a:rPr>
              <a:t>.</a:t>
            </a:r>
          </a:p>
          <a:p>
            <a:r>
              <a:rPr lang="pt-BR" dirty="0" smtClean="0">
                <a:solidFill>
                  <a:srgbClr val="FF0000"/>
                </a:solidFill>
              </a:rPr>
              <a:t>Isso sugere que não houve evolução disruptiva (ao menos no nível da comunidade)?</a:t>
            </a:r>
            <a:endParaRPr lang="pt-BR" dirty="0" smtClean="0">
              <a:solidFill>
                <a:srgbClr val="000000"/>
              </a:solidFill>
            </a:endParaRPr>
          </a:p>
          <a:p>
            <a:r>
              <a:rPr lang="pt-BR" dirty="0" smtClean="0">
                <a:solidFill>
                  <a:srgbClr val="000000"/>
                </a:solidFill>
              </a:rPr>
              <a:t> </a:t>
            </a:r>
            <a:endParaRPr lang="pt-BR" dirty="0">
              <a:solidFill>
                <a:srgbClr val="000000"/>
              </a:solidFill>
            </a:endParaRPr>
          </a:p>
        </p:txBody>
      </p:sp>
    </p:spTree>
    <p:extLst>
      <p:ext uri="{BB962C8B-B14F-4D97-AF65-F5344CB8AC3E}">
        <p14:creationId xmlns:p14="http://schemas.microsoft.com/office/powerpoint/2010/main" val="2543562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1129" r="7058" b="3707"/>
          <a:stretch/>
        </p:blipFill>
        <p:spPr>
          <a:xfrm>
            <a:off x="586207" y="1039216"/>
            <a:ext cx="7462988" cy="4189854"/>
          </a:xfrm>
          <a:prstGeom prst="rect">
            <a:avLst/>
          </a:prstGeom>
        </p:spPr>
      </p:pic>
    </p:spTree>
    <p:extLst>
      <p:ext uri="{BB962C8B-B14F-4D97-AF65-F5344CB8AC3E}">
        <p14:creationId xmlns:p14="http://schemas.microsoft.com/office/powerpoint/2010/main" val="3181740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587" t="17873" r="6442" b="4428"/>
          <a:stretch/>
        </p:blipFill>
        <p:spPr>
          <a:xfrm>
            <a:off x="874195" y="643323"/>
            <a:ext cx="7224482" cy="4849675"/>
          </a:xfrm>
          <a:prstGeom prst="rect">
            <a:avLst/>
          </a:prstGeom>
        </p:spPr>
      </p:pic>
      <p:sp>
        <p:nvSpPr>
          <p:cNvPr id="3" name="TextBox 2"/>
          <p:cNvSpPr txBox="1"/>
          <p:nvPr/>
        </p:nvSpPr>
        <p:spPr>
          <a:xfrm>
            <a:off x="346379" y="5367474"/>
            <a:ext cx="8346091" cy="1477328"/>
          </a:xfrm>
          <a:prstGeom prst="rect">
            <a:avLst/>
          </a:prstGeom>
          <a:noFill/>
        </p:spPr>
        <p:txBody>
          <a:bodyPr wrap="square" rtlCol="0">
            <a:spAutoFit/>
          </a:bodyPr>
          <a:lstStyle/>
          <a:p>
            <a:r>
              <a:rPr lang="pt-BR" dirty="0" smtClean="0">
                <a:solidFill>
                  <a:srgbClr val="FF0000"/>
                </a:solidFill>
              </a:rPr>
              <a:t>Os valores são baixos? Se sim, isso quer dizer que as espécies se comportam de forma semelhante. </a:t>
            </a:r>
          </a:p>
          <a:p>
            <a:r>
              <a:rPr lang="pt-BR" dirty="0" smtClean="0">
                <a:solidFill>
                  <a:srgbClr val="FF0000"/>
                </a:solidFill>
              </a:rPr>
              <a:t>Quais são as comunidades com valores altos?</a:t>
            </a:r>
            <a:endParaRPr lang="pt-BR" dirty="0">
              <a:solidFill>
                <a:srgbClr val="FF0000"/>
              </a:solidFill>
            </a:endParaRPr>
          </a:p>
          <a:p>
            <a:r>
              <a:rPr lang="pt-BR" b="1" dirty="0" smtClean="0">
                <a:solidFill>
                  <a:srgbClr val="FF0000"/>
                </a:solidFill>
              </a:rPr>
              <a:t>O coeficiente de variação (geral e </a:t>
            </a:r>
            <a:r>
              <a:rPr lang="pt-BR" b="1" dirty="0" err="1" smtClean="0">
                <a:solidFill>
                  <a:srgbClr val="FF0000"/>
                </a:solidFill>
              </a:rPr>
              <a:t>inter</a:t>
            </a:r>
            <a:r>
              <a:rPr lang="pt-BR" b="1" dirty="0" smtClean="0">
                <a:solidFill>
                  <a:srgbClr val="FF0000"/>
                </a:solidFill>
              </a:rPr>
              <a:t>) é a melhor medida de diversidade que posso ter?</a:t>
            </a:r>
          </a:p>
        </p:txBody>
      </p:sp>
    </p:spTree>
    <p:extLst>
      <p:ext uri="{BB962C8B-B14F-4D97-AF65-F5344CB8AC3E}">
        <p14:creationId xmlns:p14="http://schemas.microsoft.com/office/powerpoint/2010/main" val="3733825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7511"/>
            <a:ext cx="8229600" cy="1143000"/>
          </a:xfrm>
        </p:spPr>
        <p:txBody>
          <a:bodyPr/>
          <a:lstStyle/>
          <a:p>
            <a:r>
              <a:rPr lang="en-US" dirty="0" err="1" smtClean="0"/>
              <a:t>Sensibilidade</a:t>
            </a:r>
            <a:endParaRPr lang="en-US" dirty="0"/>
          </a:p>
        </p:txBody>
      </p:sp>
    </p:spTree>
    <p:extLst>
      <p:ext uri="{BB962C8B-B14F-4D97-AF65-F5344CB8AC3E}">
        <p14:creationId xmlns:p14="http://schemas.microsoft.com/office/powerpoint/2010/main" val="613047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4560" r="5415" b="16289"/>
          <a:stretch/>
        </p:blipFill>
        <p:spPr>
          <a:xfrm>
            <a:off x="586207" y="164966"/>
            <a:ext cx="7594942" cy="4041395"/>
          </a:xfrm>
          <a:prstGeom prst="rect">
            <a:avLst/>
          </a:prstGeom>
        </p:spPr>
      </p:pic>
      <p:sp>
        <p:nvSpPr>
          <p:cNvPr id="2" name="Rectangle 1"/>
          <p:cNvSpPr/>
          <p:nvPr/>
        </p:nvSpPr>
        <p:spPr>
          <a:xfrm>
            <a:off x="263908" y="4234702"/>
            <a:ext cx="8544022" cy="1200329"/>
          </a:xfrm>
          <a:prstGeom prst="rect">
            <a:avLst/>
          </a:prstGeom>
        </p:spPr>
        <p:txBody>
          <a:bodyPr wrap="square">
            <a:spAutoFit/>
          </a:bodyPr>
          <a:lstStyle/>
          <a:p>
            <a:r>
              <a:rPr lang="en-US" i="1" dirty="0" smtClean="0"/>
              <a:t>S</a:t>
            </a:r>
            <a:r>
              <a:rPr lang="en-US" dirty="0" smtClean="0"/>
              <a:t>: </a:t>
            </a:r>
            <a:r>
              <a:rPr lang="pt-BR" dirty="0" smtClean="0"/>
              <a:t>Quanto </a:t>
            </a:r>
            <a:r>
              <a:rPr lang="pt-BR" dirty="0"/>
              <a:t>maior o número de espécies inicialmente presentes na comunidade, menor a fecundidade e maior a longevidade dos indivíduos existentes no tempo em que metade das espécies foi </a:t>
            </a:r>
            <a:r>
              <a:rPr lang="pt-BR" dirty="0" smtClean="0"/>
              <a:t>extinta. </a:t>
            </a:r>
            <a:r>
              <a:rPr lang="pt-BR" dirty="0" smtClean="0">
                <a:solidFill>
                  <a:srgbClr val="FF0000"/>
                </a:solidFill>
              </a:rPr>
              <a:t>Por que?</a:t>
            </a:r>
          </a:p>
          <a:p>
            <a:r>
              <a:rPr lang="en-US" dirty="0" smtClean="0"/>
              <a:t>(</a:t>
            </a:r>
            <a:r>
              <a:rPr lang="en-US" dirty="0" err="1" smtClean="0"/>
              <a:t>corroborado</a:t>
            </a:r>
            <a:r>
              <a:rPr lang="en-US" dirty="0" smtClean="0"/>
              <a:t> </a:t>
            </a:r>
            <a:r>
              <a:rPr lang="en-US" dirty="0" err="1" smtClean="0"/>
              <a:t>pela</a:t>
            </a:r>
            <a:r>
              <a:rPr lang="en-US" dirty="0" smtClean="0"/>
              <a:t> </a:t>
            </a:r>
            <a:r>
              <a:rPr lang="en-US" dirty="0" err="1" smtClean="0"/>
              <a:t>correlação</a:t>
            </a:r>
            <a:r>
              <a:rPr lang="en-US" dirty="0" smtClean="0"/>
              <a:t> com a </a:t>
            </a:r>
            <a:r>
              <a:rPr lang="en-US" dirty="0" err="1" smtClean="0"/>
              <a:t>diferença</a:t>
            </a:r>
            <a:r>
              <a:rPr lang="en-US" dirty="0" smtClean="0"/>
              <a:t> entre as </a:t>
            </a:r>
            <a:r>
              <a:rPr lang="en-US" dirty="0" err="1" smtClean="0"/>
              <a:t>estratégias</a:t>
            </a:r>
            <a:r>
              <a:rPr lang="en-US" dirty="0" smtClean="0"/>
              <a:t>) </a:t>
            </a:r>
            <a:endParaRPr lang="en-US" dirty="0">
              <a:solidFill>
                <a:srgbClr val="FF0000"/>
              </a:solidFill>
            </a:endParaRPr>
          </a:p>
        </p:txBody>
      </p:sp>
    </p:spTree>
    <p:extLst>
      <p:ext uri="{BB962C8B-B14F-4D97-AF65-F5344CB8AC3E}">
        <p14:creationId xmlns:p14="http://schemas.microsoft.com/office/powerpoint/2010/main" val="3001407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4560" r="5415" b="16289"/>
          <a:stretch/>
        </p:blipFill>
        <p:spPr>
          <a:xfrm>
            <a:off x="586207" y="164966"/>
            <a:ext cx="7594942" cy="4041395"/>
          </a:xfrm>
          <a:prstGeom prst="rect">
            <a:avLst/>
          </a:prstGeom>
        </p:spPr>
      </p:pic>
      <p:sp>
        <p:nvSpPr>
          <p:cNvPr id="2" name="Rectangle 1"/>
          <p:cNvSpPr/>
          <p:nvPr/>
        </p:nvSpPr>
        <p:spPr>
          <a:xfrm>
            <a:off x="263908" y="4234702"/>
            <a:ext cx="8544022" cy="2031325"/>
          </a:xfrm>
          <a:prstGeom prst="rect">
            <a:avLst/>
          </a:prstGeom>
        </p:spPr>
        <p:txBody>
          <a:bodyPr wrap="square">
            <a:spAutoFit/>
          </a:bodyPr>
          <a:lstStyle/>
          <a:p>
            <a:r>
              <a:rPr lang="en-US" i="1" dirty="0"/>
              <a:t>x</a:t>
            </a:r>
            <a:r>
              <a:rPr lang="en-US" i="1" dirty="0" smtClean="0"/>
              <a:t>i0</a:t>
            </a:r>
            <a:r>
              <a:rPr lang="en-US" dirty="0" smtClean="0"/>
              <a:t>: </a:t>
            </a:r>
            <a:r>
              <a:rPr lang="en-US" dirty="0" smtClean="0">
                <a:solidFill>
                  <a:srgbClr val="FF0000"/>
                </a:solidFill>
              </a:rPr>
              <a:t>O </a:t>
            </a:r>
            <a:r>
              <a:rPr lang="en-US" dirty="0" err="1">
                <a:solidFill>
                  <a:srgbClr val="FF0000"/>
                </a:solidFill>
              </a:rPr>
              <a:t>que</a:t>
            </a:r>
            <a:r>
              <a:rPr lang="en-US" dirty="0">
                <a:solidFill>
                  <a:srgbClr val="FF0000"/>
                </a:solidFill>
              </a:rPr>
              <a:t> </a:t>
            </a:r>
            <a:r>
              <a:rPr lang="en-US" dirty="0" err="1">
                <a:solidFill>
                  <a:srgbClr val="FF0000"/>
                </a:solidFill>
              </a:rPr>
              <a:t>acontece</a:t>
            </a:r>
            <a:r>
              <a:rPr lang="en-US" dirty="0">
                <a:solidFill>
                  <a:srgbClr val="FF0000"/>
                </a:solidFill>
              </a:rPr>
              <a:t> </a:t>
            </a:r>
            <a:r>
              <a:rPr lang="en-US" dirty="0" err="1">
                <a:solidFill>
                  <a:srgbClr val="FF0000"/>
                </a:solidFill>
              </a:rPr>
              <a:t>quando</a:t>
            </a:r>
            <a:r>
              <a:rPr lang="en-US" dirty="0">
                <a:solidFill>
                  <a:srgbClr val="FF0000"/>
                </a:solidFill>
              </a:rPr>
              <a:t> as </a:t>
            </a:r>
            <a:r>
              <a:rPr lang="en-US" dirty="0" err="1">
                <a:solidFill>
                  <a:srgbClr val="FF0000"/>
                </a:solidFill>
              </a:rPr>
              <a:t>espécies</a:t>
            </a:r>
            <a:r>
              <a:rPr lang="en-US" dirty="0">
                <a:solidFill>
                  <a:srgbClr val="FF0000"/>
                </a:solidFill>
              </a:rPr>
              <a:t> </a:t>
            </a:r>
            <a:r>
              <a:rPr lang="en-US" dirty="0" err="1">
                <a:solidFill>
                  <a:srgbClr val="FF0000"/>
                </a:solidFill>
              </a:rPr>
              <a:t>evoluem</a:t>
            </a:r>
            <a:r>
              <a:rPr lang="en-US" dirty="0">
                <a:solidFill>
                  <a:srgbClr val="FF0000"/>
                </a:solidFill>
              </a:rPr>
              <a:t> </a:t>
            </a:r>
            <a:r>
              <a:rPr lang="en-US" dirty="0" err="1">
                <a:solidFill>
                  <a:srgbClr val="FF0000"/>
                </a:solidFill>
              </a:rPr>
              <a:t>por</a:t>
            </a:r>
            <a:r>
              <a:rPr lang="en-US" dirty="0">
                <a:solidFill>
                  <a:srgbClr val="FF0000"/>
                </a:solidFill>
              </a:rPr>
              <a:t> </a:t>
            </a:r>
            <a:r>
              <a:rPr lang="en-US" dirty="0" err="1">
                <a:solidFill>
                  <a:srgbClr val="FF0000"/>
                </a:solidFill>
              </a:rPr>
              <a:t>deriva</a:t>
            </a:r>
            <a:r>
              <a:rPr lang="en-US" dirty="0">
                <a:solidFill>
                  <a:srgbClr val="FF0000"/>
                </a:solidFill>
              </a:rPr>
              <a:t>? </a:t>
            </a:r>
            <a:r>
              <a:rPr lang="en-US" dirty="0" err="1"/>
              <a:t>Ao</a:t>
            </a:r>
            <a:r>
              <a:rPr lang="en-US" dirty="0"/>
              <a:t> </a:t>
            </a:r>
            <a:r>
              <a:rPr lang="en-US" dirty="0" err="1"/>
              <a:t>contrário</a:t>
            </a:r>
            <a:r>
              <a:rPr lang="en-US" dirty="0"/>
              <a:t> de um </a:t>
            </a:r>
            <a:r>
              <a:rPr lang="en-US" dirty="0" err="1"/>
              <a:t>movimento</a:t>
            </a:r>
            <a:r>
              <a:rPr lang="en-US" dirty="0"/>
              <a:t> </a:t>
            </a:r>
            <a:r>
              <a:rPr lang="en-US" dirty="0" err="1"/>
              <a:t>browniano</a:t>
            </a:r>
            <a:r>
              <a:rPr lang="en-US" dirty="0"/>
              <a:t>, </a:t>
            </a:r>
            <a:r>
              <a:rPr lang="en-US" dirty="0" err="1"/>
              <a:t>eu</a:t>
            </a:r>
            <a:r>
              <a:rPr lang="en-US" dirty="0"/>
              <a:t> </a:t>
            </a:r>
            <a:r>
              <a:rPr lang="en-US" dirty="0" err="1"/>
              <a:t>esperaria</a:t>
            </a:r>
            <a:r>
              <a:rPr lang="en-US" dirty="0"/>
              <a:t> </a:t>
            </a:r>
            <a:r>
              <a:rPr lang="en-US" dirty="0" err="1"/>
              <a:t>que</a:t>
            </a:r>
            <a:r>
              <a:rPr lang="en-US" dirty="0"/>
              <a:t> as </a:t>
            </a:r>
            <a:r>
              <a:rPr lang="en-US" dirty="0" err="1"/>
              <a:t>espécies</a:t>
            </a:r>
            <a:r>
              <a:rPr lang="en-US" dirty="0"/>
              <a:t> (e as </a:t>
            </a:r>
            <a:r>
              <a:rPr lang="en-US" dirty="0" err="1"/>
              <a:t>comunidades</a:t>
            </a:r>
            <a:r>
              <a:rPr lang="en-US" dirty="0"/>
              <a:t>) </a:t>
            </a:r>
            <a:r>
              <a:rPr lang="en-US" dirty="0" err="1"/>
              <a:t>mantivessem</a:t>
            </a:r>
            <a:r>
              <a:rPr lang="en-US" dirty="0"/>
              <a:t> a </a:t>
            </a:r>
            <a:r>
              <a:rPr lang="en-US" dirty="0" err="1"/>
              <a:t>média</a:t>
            </a:r>
            <a:r>
              <a:rPr lang="en-US" dirty="0"/>
              <a:t> da </a:t>
            </a:r>
            <a:r>
              <a:rPr lang="en-US" dirty="0" err="1"/>
              <a:t>estratégia</a:t>
            </a:r>
            <a:r>
              <a:rPr lang="en-US" dirty="0"/>
              <a:t> de </a:t>
            </a:r>
            <a:r>
              <a:rPr lang="en-US" dirty="0" err="1"/>
              <a:t>vida</a:t>
            </a:r>
            <a:r>
              <a:rPr lang="en-US" dirty="0"/>
              <a:t> </a:t>
            </a:r>
            <a:r>
              <a:rPr lang="en-US" dirty="0" err="1"/>
              <a:t>inicial</a:t>
            </a:r>
            <a:r>
              <a:rPr lang="en-US" dirty="0"/>
              <a:t>, </a:t>
            </a:r>
            <a:r>
              <a:rPr lang="en-US" dirty="0" err="1"/>
              <a:t>já</a:t>
            </a:r>
            <a:r>
              <a:rPr lang="en-US" dirty="0"/>
              <a:t> </a:t>
            </a:r>
            <a:r>
              <a:rPr lang="en-US" dirty="0" err="1"/>
              <a:t>que</a:t>
            </a:r>
            <a:r>
              <a:rPr lang="en-US" dirty="0"/>
              <a:t> </a:t>
            </a:r>
            <a:r>
              <a:rPr lang="en-US" dirty="0" err="1"/>
              <a:t>os</a:t>
            </a:r>
            <a:r>
              <a:rPr lang="en-US" dirty="0"/>
              <a:t> </a:t>
            </a:r>
            <a:r>
              <a:rPr lang="en-US" dirty="0" err="1"/>
              <a:t>filhotes</a:t>
            </a:r>
            <a:r>
              <a:rPr lang="en-US" dirty="0"/>
              <a:t> </a:t>
            </a:r>
            <a:r>
              <a:rPr lang="en-US" dirty="0" err="1"/>
              <a:t>tendem</a:t>
            </a:r>
            <a:r>
              <a:rPr lang="en-US" dirty="0"/>
              <a:t> a </a:t>
            </a:r>
            <a:r>
              <a:rPr lang="en-US" dirty="0" err="1"/>
              <a:t>ser</a:t>
            </a:r>
            <a:r>
              <a:rPr lang="en-US" dirty="0"/>
              <a:t> a </a:t>
            </a:r>
            <a:r>
              <a:rPr lang="en-US" dirty="0" err="1"/>
              <a:t>média</a:t>
            </a:r>
            <a:r>
              <a:rPr lang="en-US" dirty="0"/>
              <a:t> dos </a:t>
            </a:r>
            <a:r>
              <a:rPr lang="en-US" dirty="0" err="1"/>
              <a:t>parentais</a:t>
            </a:r>
            <a:r>
              <a:rPr lang="en-US" dirty="0"/>
              <a:t>. </a:t>
            </a:r>
            <a:r>
              <a:rPr lang="en-US" dirty="0" err="1"/>
              <a:t>Isso</a:t>
            </a:r>
            <a:r>
              <a:rPr lang="en-US" dirty="0"/>
              <a:t> </a:t>
            </a:r>
            <a:r>
              <a:rPr lang="en-US" dirty="0" err="1"/>
              <a:t>é</a:t>
            </a:r>
            <a:r>
              <a:rPr lang="en-US" dirty="0"/>
              <a:t> </a:t>
            </a:r>
            <a:r>
              <a:rPr lang="en-US" dirty="0" err="1"/>
              <a:t>corroborado</a:t>
            </a:r>
            <a:r>
              <a:rPr lang="en-US" dirty="0"/>
              <a:t> </a:t>
            </a:r>
            <a:r>
              <a:rPr lang="en-US" dirty="0" err="1"/>
              <a:t>pela</a:t>
            </a:r>
            <a:r>
              <a:rPr lang="en-US" dirty="0"/>
              <a:t> </a:t>
            </a:r>
            <a:r>
              <a:rPr lang="en-US" dirty="0" err="1"/>
              <a:t>correlação</a:t>
            </a:r>
            <a:r>
              <a:rPr lang="en-US" dirty="0"/>
              <a:t> </a:t>
            </a:r>
            <a:r>
              <a:rPr lang="en-US" dirty="0" err="1"/>
              <a:t>parcial</a:t>
            </a:r>
            <a:r>
              <a:rPr lang="en-US" dirty="0"/>
              <a:t> </a:t>
            </a:r>
            <a:r>
              <a:rPr lang="en-US" dirty="0" err="1"/>
              <a:t>positiva</a:t>
            </a:r>
            <a:r>
              <a:rPr lang="en-US" dirty="0"/>
              <a:t> entre xi0 e a </a:t>
            </a:r>
            <a:r>
              <a:rPr lang="en-US" dirty="0" err="1"/>
              <a:t>média</a:t>
            </a:r>
            <a:r>
              <a:rPr lang="en-US" dirty="0"/>
              <a:t> da </a:t>
            </a:r>
            <a:r>
              <a:rPr lang="en-US" dirty="0" err="1"/>
              <a:t>estratégia</a:t>
            </a:r>
            <a:r>
              <a:rPr lang="en-US" dirty="0"/>
              <a:t> final (mas </a:t>
            </a:r>
            <a:r>
              <a:rPr lang="en-US" dirty="0" err="1"/>
              <a:t>essa</a:t>
            </a:r>
            <a:r>
              <a:rPr lang="en-US" dirty="0"/>
              <a:t> </a:t>
            </a:r>
            <a:r>
              <a:rPr lang="en-US" dirty="0" err="1"/>
              <a:t>correlação</a:t>
            </a:r>
            <a:r>
              <a:rPr lang="en-US" dirty="0"/>
              <a:t> </a:t>
            </a:r>
            <a:r>
              <a:rPr lang="en-US" dirty="0" err="1"/>
              <a:t>positiva</a:t>
            </a:r>
            <a:r>
              <a:rPr lang="en-US" dirty="0"/>
              <a:t> </a:t>
            </a:r>
            <a:r>
              <a:rPr lang="en-US" dirty="0" err="1"/>
              <a:t>quer</a:t>
            </a:r>
            <a:r>
              <a:rPr lang="en-US" dirty="0"/>
              <a:t> </a:t>
            </a:r>
            <a:r>
              <a:rPr lang="en-US" dirty="0" err="1"/>
              <a:t>dizer</a:t>
            </a:r>
            <a:r>
              <a:rPr lang="en-US" dirty="0"/>
              <a:t> </a:t>
            </a:r>
            <a:r>
              <a:rPr lang="en-US" dirty="0" err="1"/>
              <a:t>que</a:t>
            </a:r>
            <a:r>
              <a:rPr lang="en-US" dirty="0"/>
              <a:t> </a:t>
            </a:r>
            <a:r>
              <a:rPr lang="en-US" dirty="0" err="1"/>
              <a:t>meu</a:t>
            </a:r>
            <a:r>
              <a:rPr lang="en-US" dirty="0"/>
              <a:t> </a:t>
            </a:r>
            <a:r>
              <a:rPr lang="en-US" dirty="0" err="1"/>
              <a:t>modelo</a:t>
            </a:r>
            <a:r>
              <a:rPr lang="en-US" dirty="0"/>
              <a:t> </a:t>
            </a:r>
            <a:r>
              <a:rPr lang="en-US" dirty="0" err="1"/>
              <a:t>é</a:t>
            </a:r>
            <a:r>
              <a:rPr lang="en-US" dirty="0"/>
              <a:t> </a:t>
            </a:r>
            <a:r>
              <a:rPr lang="en-US" dirty="0" err="1"/>
              <a:t>neutro</a:t>
            </a:r>
            <a:r>
              <a:rPr lang="en-US" dirty="0"/>
              <a:t>? </a:t>
            </a:r>
            <a:r>
              <a:rPr lang="en-US" dirty="0" err="1"/>
              <a:t>ou</a:t>
            </a:r>
            <a:r>
              <a:rPr lang="en-US" dirty="0"/>
              <a:t> </a:t>
            </a:r>
            <a:r>
              <a:rPr lang="en-US" dirty="0" err="1"/>
              <a:t>não</a:t>
            </a:r>
            <a:r>
              <a:rPr lang="en-US" dirty="0"/>
              <a:t> </a:t>
            </a:r>
            <a:r>
              <a:rPr lang="en-US" dirty="0" err="1"/>
              <a:t>porque</a:t>
            </a:r>
            <a:r>
              <a:rPr lang="en-US" dirty="0"/>
              <a:t> </a:t>
            </a:r>
            <a:r>
              <a:rPr lang="en-US" dirty="0" err="1"/>
              <a:t>afinal</a:t>
            </a:r>
            <a:r>
              <a:rPr lang="en-US" dirty="0"/>
              <a:t> </a:t>
            </a:r>
            <a:r>
              <a:rPr lang="en-US" dirty="0" err="1"/>
              <a:t>meu</a:t>
            </a:r>
            <a:r>
              <a:rPr lang="en-US" dirty="0"/>
              <a:t> </a:t>
            </a:r>
            <a:r>
              <a:rPr lang="en-US" dirty="0" err="1"/>
              <a:t>modelo</a:t>
            </a:r>
            <a:r>
              <a:rPr lang="en-US" dirty="0"/>
              <a:t> </a:t>
            </a:r>
            <a:r>
              <a:rPr lang="en-US" dirty="0" err="1"/>
              <a:t>inclui</a:t>
            </a:r>
            <a:r>
              <a:rPr lang="en-US" dirty="0"/>
              <a:t> </a:t>
            </a:r>
            <a:r>
              <a:rPr lang="en-US" dirty="0" err="1"/>
              <a:t>todos</a:t>
            </a:r>
            <a:r>
              <a:rPr lang="en-US" dirty="0"/>
              <a:t> </a:t>
            </a:r>
            <a:r>
              <a:rPr lang="en-US" dirty="0" err="1"/>
              <a:t>os</a:t>
            </a:r>
            <a:r>
              <a:rPr lang="en-US" dirty="0"/>
              <a:t> </a:t>
            </a:r>
            <a:r>
              <a:rPr lang="en-US" dirty="0" err="1"/>
              <a:t>parâmetros</a:t>
            </a:r>
            <a:r>
              <a:rPr lang="en-US" dirty="0"/>
              <a:t>?</a:t>
            </a:r>
            <a:r>
              <a:rPr lang="en-US" dirty="0" smtClean="0"/>
              <a:t>) / </a:t>
            </a:r>
            <a:r>
              <a:rPr lang="en-US" dirty="0" err="1" smtClean="0"/>
              <a:t>Mesmo</a:t>
            </a:r>
            <a:r>
              <a:rPr lang="en-US" dirty="0" smtClean="0"/>
              <a:t> </a:t>
            </a:r>
            <a:r>
              <a:rPr lang="en-US" dirty="0" err="1" smtClean="0"/>
              <a:t>que</a:t>
            </a:r>
            <a:r>
              <a:rPr lang="en-US" dirty="0" smtClean="0"/>
              <a:t> for </a:t>
            </a:r>
            <a:r>
              <a:rPr lang="en-US" dirty="0" err="1" smtClean="0"/>
              <a:t>movimento</a:t>
            </a:r>
            <a:r>
              <a:rPr lang="en-US" dirty="0" smtClean="0"/>
              <a:t> </a:t>
            </a:r>
            <a:r>
              <a:rPr lang="en-US" dirty="0" err="1" smtClean="0"/>
              <a:t>browniano</a:t>
            </a:r>
            <a:r>
              <a:rPr lang="en-US" dirty="0" smtClean="0"/>
              <a:t>, a </a:t>
            </a:r>
            <a:r>
              <a:rPr lang="en-US" dirty="0" err="1" smtClean="0"/>
              <a:t>média</a:t>
            </a:r>
            <a:r>
              <a:rPr lang="en-US" dirty="0" smtClean="0"/>
              <a:t> </a:t>
            </a:r>
            <a:r>
              <a:rPr lang="en-US" dirty="0" err="1" smtClean="0"/>
              <a:t>também</a:t>
            </a:r>
            <a:r>
              <a:rPr lang="en-US" dirty="0" smtClean="0"/>
              <a:t> se </a:t>
            </a:r>
            <a:r>
              <a:rPr lang="en-US" dirty="0" err="1" smtClean="0"/>
              <a:t>manteria</a:t>
            </a:r>
            <a:r>
              <a:rPr lang="en-US" dirty="0"/>
              <a:t>.</a:t>
            </a:r>
          </a:p>
        </p:txBody>
      </p:sp>
    </p:spTree>
    <p:extLst>
      <p:ext uri="{BB962C8B-B14F-4D97-AF65-F5344CB8AC3E}">
        <p14:creationId xmlns:p14="http://schemas.microsoft.com/office/powerpoint/2010/main" val="1199904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4560" r="5415" b="16289"/>
          <a:stretch/>
        </p:blipFill>
        <p:spPr>
          <a:xfrm>
            <a:off x="586207" y="164966"/>
            <a:ext cx="7594942" cy="4041395"/>
          </a:xfrm>
          <a:prstGeom prst="rect">
            <a:avLst/>
          </a:prstGeom>
        </p:spPr>
      </p:pic>
      <p:sp>
        <p:nvSpPr>
          <p:cNvPr id="2" name="Rectangle 1"/>
          <p:cNvSpPr/>
          <p:nvPr/>
        </p:nvSpPr>
        <p:spPr>
          <a:xfrm>
            <a:off x="263908" y="4234702"/>
            <a:ext cx="8544022" cy="2031325"/>
          </a:xfrm>
          <a:prstGeom prst="rect">
            <a:avLst/>
          </a:prstGeom>
        </p:spPr>
        <p:txBody>
          <a:bodyPr wrap="square">
            <a:spAutoFit/>
          </a:bodyPr>
          <a:lstStyle/>
          <a:p>
            <a:r>
              <a:rPr lang="en-US" i="1" dirty="0"/>
              <a:t>d</a:t>
            </a:r>
            <a:r>
              <a:rPr lang="en-US" i="1" dirty="0" smtClean="0"/>
              <a:t>ist.pos</a:t>
            </a:r>
            <a:r>
              <a:rPr lang="en-US" dirty="0" smtClean="0"/>
              <a:t>: </a:t>
            </a:r>
            <a:r>
              <a:rPr lang="pt-BR" dirty="0" smtClean="0"/>
              <a:t>Quanto </a:t>
            </a:r>
            <a:r>
              <a:rPr lang="pt-BR" dirty="0"/>
              <a:t>menor a frequência de distúrbios na comunidade, menor o número de propágulos por ciclo produzidos pelos indivíduos. Isso quer dizer que em frequências menores de distúrbio, a estratégia de vida preponderante na comunidade foi aquela de menor fecundidade e maior longevidade, enquanto que sob frequências maiores de distúrbio, a estratégia de vida predominante foi aquela de maior fecundidade e menor </a:t>
            </a:r>
            <a:r>
              <a:rPr lang="pt-BR" dirty="0" smtClean="0"/>
              <a:t>longevidade</a:t>
            </a:r>
            <a:r>
              <a:rPr lang="en-US" dirty="0" smtClean="0"/>
              <a:t>.</a:t>
            </a:r>
          </a:p>
          <a:p>
            <a:r>
              <a:rPr lang="en-US" dirty="0" smtClean="0"/>
              <a:t>(</a:t>
            </a:r>
            <a:r>
              <a:rPr lang="en-US" dirty="0" err="1" smtClean="0"/>
              <a:t>corroborado</a:t>
            </a:r>
            <a:r>
              <a:rPr lang="en-US" dirty="0" smtClean="0"/>
              <a:t> </a:t>
            </a:r>
            <a:r>
              <a:rPr lang="en-US" dirty="0" err="1" smtClean="0"/>
              <a:t>pela</a:t>
            </a:r>
            <a:r>
              <a:rPr lang="en-US" dirty="0" smtClean="0"/>
              <a:t> </a:t>
            </a:r>
            <a:r>
              <a:rPr lang="en-US" dirty="0" err="1" smtClean="0"/>
              <a:t>correlação</a:t>
            </a:r>
            <a:r>
              <a:rPr lang="en-US" dirty="0" smtClean="0"/>
              <a:t> com a </a:t>
            </a:r>
            <a:r>
              <a:rPr lang="en-US" dirty="0" err="1" smtClean="0"/>
              <a:t>diferença</a:t>
            </a:r>
            <a:r>
              <a:rPr lang="en-US" dirty="0" smtClean="0"/>
              <a:t> entre as </a:t>
            </a:r>
            <a:r>
              <a:rPr lang="en-US" dirty="0" err="1" smtClean="0"/>
              <a:t>estratégias</a:t>
            </a:r>
            <a:r>
              <a:rPr lang="en-US" dirty="0" smtClean="0"/>
              <a:t>) </a:t>
            </a:r>
            <a:endParaRPr lang="en-US" dirty="0"/>
          </a:p>
        </p:txBody>
      </p:sp>
    </p:spTree>
    <p:extLst>
      <p:ext uri="{BB962C8B-B14F-4D97-AF65-F5344CB8AC3E}">
        <p14:creationId xmlns:p14="http://schemas.microsoft.com/office/powerpoint/2010/main" val="3963926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7565" r="5620" b="14734"/>
          <a:stretch/>
        </p:blipFill>
        <p:spPr>
          <a:xfrm>
            <a:off x="586207" y="0"/>
            <a:ext cx="7578448" cy="4849674"/>
          </a:xfrm>
          <a:prstGeom prst="rect">
            <a:avLst/>
          </a:prstGeom>
        </p:spPr>
      </p:pic>
      <p:sp>
        <p:nvSpPr>
          <p:cNvPr id="3" name="Rectangle 2"/>
          <p:cNvSpPr/>
          <p:nvPr/>
        </p:nvSpPr>
        <p:spPr>
          <a:xfrm>
            <a:off x="263908" y="4834866"/>
            <a:ext cx="8544022" cy="1200329"/>
          </a:xfrm>
          <a:prstGeom prst="rect">
            <a:avLst/>
          </a:prstGeom>
        </p:spPr>
        <p:txBody>
          <a:bodyPr wrap="square">
            <a:spAutoFit/>
          </a:bodyPr>
          <a:lstStyle/>
          <a:p>
            <a:r>
              <a:rPr lang="en-US" i="1" dirty="0" smtClean="0"/>
              <a:t>S</a:t>
            </a:r>
            <a:r>
              <a:rPr lang="en-US" dirty="0" smtClean="0"/>
              <a:t>: </a:t>
            </a:r>
            <a:r>
              <a:rPr lang="en-US" dirty="0" err="1" smtClean="0"/>
              <a:t>corrobora</a:t>
            </a:r>
            <a:r>
              <a:rPr lang="en-US" dirty="0" smtClean="0"/>
              <a:t> </a:t>
            </a:r>
            <a:r>
              <a:rPr lang="en-US" dirty="0" err="1" smtClean="0"/>
              <a:t>correlação</a:t>
            </a:r>
            <a:r>
              <a:rPr lang="en-US" dirty="0" smtClean="0"/>
              <a:t> com a </a:t>
            </a:r>
            <a:r>
              <a:rPr lang="en-US" dirty="0" err="1" smtClean="0"/>
              <a:t>média</a:t>
            </a:r>
            <a:endParaRPr lang="en-US" dirty="0" smtClean="0"/>
          </a:p>
          <a:p>
            <a:r>
              <a:rPr lang="en-US" i="1" dirty="0" smtClean="0"/>
              <a:t>dist.pos</a:t>
            </a:r>
            <a:r>
              <a:rPr lang="en-US" dirty="0" smtClean="0"/>
              <a:t>: </a:t>
            </a:r>
            <a:r>
              <a:rPr lang="en-US" dirty="0" err="1" smtClean="0"/>
              <a:t>corrobora</a:t>
            </a:r>
            <a:r>
              <a:rPr lang="en-US" dirty="0" smtClean="0"/>
              <a:t> </a:t>
            </a:r>
            <a:r>
              <a:rPr lang="en-US" dirty="0" err="1" smtClean="0"/>
              <a:t>correlação</a:t>
            </a:r>
            <a:r>
              <a:rPr lang="en-US" dirty="0" smtClean="0"/>
              <a:t> com a </a:t>
            </a:r>
            <a:r>
              <a:rPr lang="en-US" dirty="0" err="1" smtClean="0"/>
              <a:t>média</a:t>
            </a:r>
            <a:endParaRPr lang="en-US" dirty="0" smtClean="0"/>
          </a:p>
          <a:p>
            <a:r>
              <a:rPr lang="en-US" i="1" dirty="0"/>
              <a:t>x</a:t>
            </a:r>
            <a:r>
              <a:rPr lang="en-US" i="1" dirty="0" smtClean="0"/>
              <a:t>i0</a:t>
            </a:r>
            <a:r>
              <a:rPr lang="en-US" dirty="0" smtClean="0"/>
              <a:t>: </a:t>
            </a:r>
            <a:r>
              <a:rPr lang="en-US" dirty="0" err="1" smtClean="0"/>
              <a:t>esperado</a:t>
            </a:r>
            <a:r>
              <a:rPr lang="en-US" dirty="0" smtClean="0"/>
              <a:t>, </a:t>
            </a:r>
            <a:r>
              <a:rPr lang="en-US" dirty="0" err="1" smtClean="0"/>
              <a:t>já</a:t>
            </a:r>
            <a:r>
              <a:rPr lang="en-US" dirty="0" smtClean="0"/>
              <a:t> </a:t>
            </a:r>
            <a:r>
              <a:rPr lang="en-US" dirty="0" err="1" smtClean="0"/>
              <a:t>que</a:t>
            </a:r>
            <a:r>
              <a:rPr lang="en-US" dirty="0" smtClean="0"/>
              <a:t> </a:t>
            </a:r>
            <a:r>
              <a:rPr lang="en-US" dirty="0" err="1" smtClean="0"/>
              <a:t>quanto</a:t>
            </a:r>
            <a:r>
              <a:rPr lang="en-US" dirty="0" smtClean="0"/>
              <a:t> </a:t>
            </a:r>
            <a:r>
              <a:rPr lang="en-US" dirty="0" err="1" smtClean="0"/>
              <a:t>maior</a:t>
            </a:r>
            <a:r>
              <a:rPr lang="en-US" dirty="0" smtClean="0"/>
              <a:t> </a:t>
            </a:r>
            <a:r>
              <a:rPr lang="en-US" i="1" dirty="0" smtClean="0"/>
              <a:t>xi0</a:t>
            </a:r>
            <a:r>
              <a:rPr lang="en-US" dirty="0" smtClean="0"/>
              <a:t>, </a:t>
            </a:r>
            <a:r>
              <a:rPr lang="en-US" dirty="0" err="1" smtClean="0"/>
              <a:t>menor</a:t>
            </a:r>
            <a:r>
              <a:rPr lang="en-US" dirty="0" smtClean="0"/>
              <a:t> </a:t>
            </a:r>
            <a:r>
              <a:rPr lang="en-US" dirty="0" err="1" smtClean="0"/>
              <a:t>é</a:t>
            </a:r>
            <a:r>
              <a:rPr lang="en-US" dirty="0" smtClean="0"/>
              <a:t> a </a:t>
            </a:r>
            <a:r>
              <a:rPr lang="en-US" dirty="0" err="1" smtClean="0"/>
              <a:t>diferença</a:t>
            </a:r>
            <a:r>
              <a:rPr lang="en-US" dirty="0" smtClean="0"/>
              <a:t> entre </a:t>
            </a:r>
            <a:r>
              <a:rPr lang="en-US" dirty="0" err="1" smtClean="0"/>
              <a:t>qualquer</a:t>
            </a:r>
            <a:r>
              <a:rPr lang="en-US" dirty="0" smtClean="0"/>
              <a:t> </a:t>
            </a:r>
            <a:r>
              <a:rPr lang="en-US" dirty="0" err="1" smtClean="0"/>
              <a:t>coisa</a:t>
            </a:r>
            <a:r>
              <a:rPr lang="en-US" dirty="0" smtClean="0"/>
              <a:t> e </a:t>
            </a:r>
            <a:r>
              <a:rPr lang="en-US" i="1" dirty="0" smtClean="0"/>
              <a:t>xi0</a:t>
            </a:r>
            <a:r>
              <a:rPr lang="en-US" dirty="0" smtClean="0"/>
              <a:t>. </a:t>
            </a:r>
            <a:r>
              <a:rPr lang="en-US" dirty="0" smtClean="0">
                <a:solidFill>
                  <a:srgbClr val="0000FF"/>
                </a:solidFill>
              </a:rPr>
              <a:t>NAO, ME DIZ QUE QT MAIOR XI0, MAIS MUDA! O Q </a:t>
            </a:r>
            <a:r>
              <a:rPr lang="en-US" dirty="0" err="1" smtClean="0">
                <a:solidFill>
                  <a:srgbClr val="0000FF"/>
                </a:solidFill>
              </a:rPr>
              <a:t>É</a:t>
            </a:r>
            <a:r>
              <a:rPr lang="en-US" dirty="0" smtClean="0">
                <a:solidFill>
                  <a:srgbClr val="0000FF"/>
                </a:solidFill>
              </a:rPr>
              <a:t> ESPERADO  </a:t>
            </a:r>
            <a:endParaRPr lang="en-US" dirty="0">
              <a:solidFill>
                <a:srgbClr val="0000FF"/>
              </a:solidFill>
            </a:endParaRPr>
          </a:p>
        </p:txBody>
      </p:sp>
    </p:spTree>
    <p:extLst>
      <p:ext uri="{BB962C8B-B14F-4D97-AF65-F5344CB8AC3E}">
        <p14:creationId xmlns:p14="http://schemas.microsoft.com/office/powerpoint/2010/main" val="910943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3713" r="6031" b="16007"/>
          <a:stretch/>
        </p:blipFill>
        <p:spPr>
          <a:xfrm>
            <a:off x="586206" y="527856"/>
            <a:ext cx="7545459" cy="4107377"/>
          </a:xfrm>
          <a:prstGeom prst="rect">
            <a:avLst/>
          </a:prstGeom>
        </p:spPr>
      </p:pic>
      <p:sp>
        <p:nvSpPr>
          <p:cNvPr id="5" name="Rectangle 4"/>
          <p:cNvSpPr/>
          <p:nvPr/>
        </p:nvSpPr>
        <p:spPr>
          <a:xfrm>
            <a:off x="263908" y="4834866"/>
            <a:ext cx="8544022" cy="1477328"/>
          </a:xfrm>
          <a:prstGeom prst="rect">
            <a:avLst/>
          </a:prstGeom>
        </p:spPr>
        <p:txBody>
          <a:bodyPr wrap="square">
            <a:spAutoFit/>
          </a:bodyPr>
          <a:lstStyle/>
          <a:p>
            <a:r>
              <a:rPr lang="en-US" i="1" dirty="0" smtClean="0"/>
              <a:t>S</a:t>
            </a:r>
            <a:r>
              <a:rPr lang="en-US" dirty="0" smtClean="0"/>
              <a:t>: </a:t>
            </a:r>
            <a:r>
              <a:rPr lang="pt-BR" dirty="0"/>
              <a:t>Isso era esperado porque quanto maior o número de espécies na comunidade, menor a abundância de cada espécie (dado que o número total de indivíduos na comunidade é fixo), o que permite que a estratégia média de cada uma desvie em relação à média da distribuição esperada para a </a:t>
            </a:r>
            <a:r>
              <a:rPr lang="pt-BR" dirty="0" smtClean="0"/>
              <a:t>comunidade</a:t>
            </a:r>
            <a:r>
              <a:rPr lang="en-US" dirty="0" smtClean="0"/>
              <a:t>.</a:t>
            </a:r>
          </a:p>
          <a:p>
            <a:r>
              <a:rPr lang="en-US" dirty="0" smtClean="0"/>
              <a:t>(</a:t>
            </a:r>
            <a:r>
              <a:rPr lang="en-US" dirty="0" err="1" smtClean="0"/>
              <a:t>corroborado</a:t>
            </a:r>
            <a:r>
              <a:rPr lang="en-US" dirty="0" smtClean="0"/>
              <a:t> </a:t>
            </a:r>
            <a:r>
              <a:rPr lang="en-US" dirty="0" err="1" smtClean="0"/>
              <a:t>pela</a:t>
            </a:r>
            <a:r>
              <a:rPr lang="en-US" dirty="0" smtClean="0"/>
              <a:t> </a:t>
            </a:r>
            <a:r>
              <a:rPr lang="en-US" dirty="0" err="1" smtClean="0"/>
              <a:t>correlação</a:t>
            </a:r>
            <a:r>
              <a:rPr lang="en-US" dirty="0" smtClean="0"/>
              <a:t> com o </a:t>
            </a:r>
            <a:r>
              <a:rPr lang="en-US" dirty="0" err="1" smtClean="0"/>
              <a:t>coeficiente</a:t>
            </a:r>
            <a:r>
              <a:rPr lang="en-US" dirty="0" smtClean="0"/>
              <a:t> de </a:t>
            </a:r>
            <a:r>
              <a:rPr lang="en-US" dirty="0" err="1" smtClean="0"/>
              <a:t>variação</a:t>
            </a:r>
            <a:r>
              <a:rPr lang="en-US" dirty="0" smtClean="0"/>
              <a:t> </a:t>
            </a:r>
            <a:r>
              <a:rPr lang="en-US" dirty="0" err="1" smtClean="0"/>
              <a:t>interespecífico</a:t>
            </a:r>
            <a:r>
              <a:rPr lang="en-US" dirty="0" smtClean="0"/>
              <a:t>)</a:t>
            </a:r>
          </a:p>
        </p:txBody>
      </p:sp>
    </p:spTree>
    <p:extLst>
      <p:ext uri="{BB962C8B-B14F-4D97-AF65-F5344CB8AC3E}">
        <p14:creationId xmlns:p14="http://schemas.microsoft.com/office/powerpoint/2010/main" val="910943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Tópicos</a:t>
            </a:r>
            <a:r>
              <a:rPr lang="en-US" dirty="0" smtClean="0"/>
              <a:t> da </a:t>
            </a:r>
            <a:r>
              <a:rPr lang="en-US" dirty="0" err="1" smtClean="0"/>
              <a:t>reunião</a:t>
            </a:r>
            <a:endParaRPr lang="en-US" dirty="0"/>
          </a:p>
        </p:txBody>
      </p:sp>
      <p:sp>
        <p:nvSpPr>
          <p:cNvPr id="3" name="Content Placeholder 2"/>
          <p:cNvSpPr>
            <a:spLocks noGrp="1"/>
          </p:cNvSpPr>
          <p:nvPr>
            <p:ph idx="1"/>
          </p:nvPr>
        </p:nvSpPr>
        <p:spPr/>
        <p:txBody>
          <a:bodyPr>
            <a:normAutofit lnSpcReduction="10000"/>
          </a:bodyPr>
          <a:lstStyle/>
          <a:p>
            <a:r>
              <a:rPr lang="en-US" dirty="0" err="1" smtClean="0"/>
              <a:t>Interpretação</a:t>
            </a:r>
            <a:r>
              <a:rPr lang="en-US" dirty="0" smtClean="0"/>
              <a:t> das </a:t>
            </a:r>
            <a:r>
              <a:rPr lang="en-US" dirty="0" err="1"/>
              <a:t>a</a:t>
            </a:r>
            <a:r>
              <a:rPr lang="en-US" dirty="0" err="1" smtClean="0"/>
              <a:t>nálises</a:t>
            </a:r>
            <a:r>
              <a:rPr lang="en-US" dirty="0" smtClean="0"/>
              <a:t> </a:t>
            </a:r>
            <a:r>
              <a:rPr lang="en-US" dirty="0" err="1" smtClean="0"/>
              <a:t>exploratórias</a:t>
            </a:r>
            <a:endParaRPr lang="en-US" dirty="0" smtClean="0"/>
          </a:p>
          <a:p>
            <a:pPr marL="0" indent="0">
              <a:buNone/>
            </a:pPr>
            <a:endParaRPr lang="en-US" dirty="0" smtClean="0"/>
          </a:p>
          <a:p>
            <a:r>
              <a:rPr lang="en-US" dirty="0" err="1" smtClean="0"/>
              <a:t>Dúvidas</a:t>
            </a:r>
            <a:r>
              <a:rPr lang="en-US" dirty="0" smtClean="0"/>
              <a:t> </a:t>
            </a:r>
            <a:r>
              <a:rPr lang="en-US" dirty="0" err="1" smtClean="0"/>
              <a:t>sobre</a:t>
            </a:r>
            <a:r>
              <a:rPr lang="en-US" dirty="0" smtClean="0"/>
              <a:t> </a:t>
            </a:r>
            <a:r>
              <a:rPr lang="en-US" dirty="0" err="1" smtClean="0"/>
              <a:t>análises</a:t>
            </a:r>
            <a:r>
              <a:rPr lang="en-US" dirty="0" smtClean="0"/>
              <a:t> </a:t>
            </a:r>
            <a:r>
              <a:rPr lang="en-US" dirty="0" err="1" smtClean="0"/>
              <a:t>exploratórias</a:t>
            </a:r>
            <a:endParaRPr lang="en-US" dirty="0" smtClean="0"/>
          </a:p>
          <a:p>
            <a:pPr marL="0" indent="0">
              <a:buNone/>
            </a:pPr>
            <a:endParaRPr lang="en-US" dirty="0" smtClean="0"/>
          </a:p>
          <a:p>
            <a:r>
              <a:rPr lang="en-US" dirty="0" err="1" smtClean="0"/>
              <a:t>Sugestões</a:t>
            </a:r>
            <a:r>
              <a:rPr lang="en-US" dirty="0" smtClean="0"/>
              <a:t> </a:t>
            </a:r>
            <a:r>
              <a:rPr lang="en-US" dirty="0" err="1" smtClean="0"/>
              <a:t>sobre</a:t>
            </a:r>
            <a:r>
              <a:rPr lang="en-US" dirty="0" smtClean="0"/>
              <a:t> </a:t>
            </a:r>
            <a:r>
              <a:rPr lang="en-US" dirty="0" err="1" smtClean="0"/>
              <a:t>próximas</a:t>
            </a:r>
            <a:r>
              <a:rPr lang="en-US" dirty="0" smtClean="0"/>
              <a:t> </a:t>
            </a:r>
            <a:r>
              <a:rPr lang="en-US" dirty="0" err="1" smtClean="0"/>
              <a:t>análises</a:t>
            </a:r>
            <a:r>
              <a:rPr lang="en-US" dirty="0" smtClean="0"/>
              <a:t> (</a:t>
            </a:r>
            <a:r>
              <a:rPr lang="en-US" dirty="0" err="1" smtClean="0"/>
              <a:t>cronograma</a:t>
            </a:r>
            <a:r>
              <a:rPr lang="en-US" dirty="0" smtClean="0"/>
              <a:t>)</a:t>
            </a:r>
          </a:p>
          <a:p>
            <a:pPr marL="0" indent="0">
              <a:buNone/>
            </a:pPr>
            <a:endParaRPr lang="en-US" dirty="0" smtClean="0"/>
          </a:p>
          <a:p>
            <a:r>
              <a:rPr lang="en-US" dirty="0" err="1" smtClean="0"/>
              <a:t>Contexto</a:t>
            </a:r>
            <a:r>
              <a:rPr lang="en-US" dirty="0" smtClean="0"/>
              <a:t> </a:t>
            </a:r>
            <a:r>
              <a:rPr lang="en-US" dirty="0" err="1" smtClean="0"/>
              <a:t>teórico</a:t>
            </a:r>
            <a:endParaRPr lang="en-US" dirty="0"/>
          </a:p>
        </p:txBody>
      </p:sp>
    </p:spTree>
    <p:extLst>
      <p:ext uri="{BB962C8B-B14F-4D97-AF65-F5344CB8AC3E}">
        <p14:creationId xmlns:p14="http://schemas.microsoft.com/office/powerpoint/2010/main" val="1503208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3713" r="6031" b="16007"/>
          <a:stretch/>
        </p:blipFill>
        <p:spPr>
          <a:xfrm>
            <a:off x="586206" y="65996"/>
            <a:ext cx="7545459" cy="4107377"/>
          </a:xfrm>
          <a:prstGeom prst="rect">
            <a:avLst/>
          </a:prstGeom>
        </p:spPr>
      </p:pic>
      <p:sp>
        <p:nvSpPr>
          <p:cNvPr id="5" name="Rectangle 4"/>
          <p:cNvSpPr/>
          <p:nvPr/>
        </p:nvSpPr>
        <p:spPr>
          <a:xfrm>
            <a:off x="263908" y="4884351"/>
            <a:ext cx="8544022" cy="2308324"/>
          </a:xfrm>
          <a:prstGeom prst="rect">
            <a:avLst/>
          </a:prstGeom>
        </p:spPr>
        <p:txBody>
          <a:bodyPr wrap="square">
            <a:spAutoFit/>
          </a:bodyPr>
          <a:lstStyle/>
          <a:p>
            <a:r>
              <a:rPr lang="en-US" i="1" dirty="0"/>
              <a:t>d</a:t>
            </a:r>
            <a:r>
              <a:rPr lang="en-US" i="1" dirty="0" smtClean="0"/>
              <a:t>ist.pos</a:t>
            </a:r>
            <a:r>
              <a:rPr lang="en-US" dirty="0" smtClean="0"/>
              <a:t>: </a:t>
            </a:r>
            <a:r>
              <a:rPr lang="en-US" dirty="0" err="1" smtClean="0"/>
              <a:t>quanto</a:t>
            </a:r>
            <a:r>
              <a:rPr lang="en-US" dirty="0" smtClean="0"/>
              <a:t> </a:t>
            </a:r>
            <a:r>
              <a:rPr lang="en-US" dirty="0" err="1" smtClean="0"/>
              <a:t>menor</a:t>
            </a:r>
            <a:r>
              <a:rPr lang="en-US" dirty="0" smtClean="0"/>
              <a:t> a </a:t>
            </a:r>
            <a:r>
              <a:rPr lang="en-US" dirty="0" err="1" smtClean="0"/>
              <a:t>frequência</a:t>
            </a:r>
            <a:r>
              <a:rPr lang="en-US" dirty="0" smtClean="0"/>
              <a:t> de </a:t>
            </a:r>
            <a:r>
              <a:rPr lang="en-US" dirty="0" err="1" smtClean="0"/>
              <a:t>distúrbios</a:t>
            </a:r>
            <a:r>
              <a:rPr lang="en-US" dirty="0" smtClean="0"/>
              <a:t>, </a:t>
            </a:r>
            <a:r>
              <a:rPr lang="en-US" dirty="0" err="1" smtClean="0"/>
              <a:t>maior</a:t>
            </a:r>
            <a:r>
              <a:rPr lang="en-US" dirty="0" smtClean="0"/>
              <a:t> a </a:t>
            </a:r>
            <a:r>
              <a:rPr lang="en-US" dirty="0" err="1" smtClean="0"/>
              <a:t>variância</a:t>
            </a:r>
            <a:r>
              <a:rPr lang="en-US" dirty="0" smtClean="0"/>
              <a:t> de </a:t>
            </a:r>
            <a:r>
              <a:rPr lang="en-US" dirty="0" err="1" smtClean="0"/>
              <a:t>estratégias</a:t>
            </a:r>
            <a:r>
              <a:rPr lang="en-US" dirty="0" smtClean="0"/>
              <a:t> no </a:t>
            </a:r>
            <a:r>
              <a:rPr lang="en-US" dirty="0" err="1" smtClean="0"/>
              <a:t>momento</a:t>
            </a:r>
            <a:r>
              <a:rPr lang="en-US" dirty="0" smtClean="0"/>
              <a:t> posterior. </a:t>
            </a:r>
            <a:r>
              <a:rPr lang="pt-BR" dirty="0">
                <a:solidFill>
                  <a:srgbClr val="FF0000"/>
                </a:solidFill>
              </a:rPr>
              <a:t>Isso pode indicar que o cenário em que o distúrbio é recorrente na comunidade apresenta maior pressão seletiva sobre os indivíduos do que </a:t>
            </a:r>
            <a:r>
              <a:rPr lang="pt-BR" dirty="0" smtClean="0">
                <a:solidFill>
                  <a:srgbClr val="FF0000"/>
                </a:solidFill>
              </a:rPr>
              <a:t>aquele </a:t>
            </a:r>
            <a:r>
              <a:rPr lang="pt-BR" dirty="0">
                <a:solidFill>
                  <a:srgbClr val="FF0000"/>
                </a:solidFill>
              </a:rPr>
              <a:t>em que o distúrbio é raro, ainda que este último também exerça pressão de </a:t>
            </a:r>
            <a:r>
              <a:rPr lang="pt-BR" dirty="0" smtClean="0">
                <a:solidFill>
                  <a:srgbClr val="FF0000"/>
                </a:solidFill>
              </a:rPr>
              <a:t>seleção?</a:t>
            </a:r>
            <a:r>
              <a:rPr lang="en-US" dirty="0" smtClean="0"/>
              <a:t> </a:t>
            </a:r>
            <a:r>
              <a:rPr lang="en-US" dirty="0" err="1" smtClean="0"/>
              <a:t>Isso</a:t>
            </a:r>
            <a:r>
              <a:rPr lang="en-US" dirty="0" smtClean="0"/>
              <a:t> </a:t>
            </a:r>
            <a:r>
              <a:rPr lang="en-US" dirty="0" err="1" smtClean="0"/>
              <a:t>é</a:t>
            </a:r>
            <a:r>
              <a:rPr lang="en-US" dirty="0" smtClean="0"/>
              <a:t> </a:t>
            </a:r>
            <a:r>
              <a:rPr lang="en-US" dirty="0" err="1" smtClean="0"/>
              <a:t>corroborado</a:t>
            </a:r>
            <a:r>
              <a:rPr lang="en-US" dirty="0" smtClean="0"/>
              <a:t> </a:t>
            </a:r>
            <a:r>
              <a:rPr lang="en-US" dirty="0" err="1" smtClean="0"/>
              <a:t>pela</a:t>
            </a:r>
            <a:r>
              <a:rPr lang="en-US" dirty="0" smtClean="0"/>
              <a:t> </a:t>
            </a:r>
            <a:r>
              <a:rPr lang="en-US" dirty="0" err="1" smtClean="0"/>
              <a:t>correlação</a:t>
            </a:r>
            <a:r>
              <a:rPr lang="en-US" dirty="0" smtClean="0"/>
              <a:t> </a:t>
            </a:r>
            <a:r>
              <a:rPr lang="en-US" dirty="0" err="1" smtClean="0"/>
              <a:t>negativa</a:t>
            </a:r>
            <a:r>
              <a:rPr lang="en-US" dirty="0" smtClean="0"/>
              <a:t> entre </a:t>
            </a:r>
            <a:r>
              <a:rPr lang="en-US" i="1" dirty="0" smtClean="0"/>
              <a:t>dist.pos</a:t>
            </a:r>
            <a:r>
              <a:rPr lang="en-US" dirty="0" smtClean="0"/>
              <a:t> e a </a:t>
            </a:r>
            <a:r>
              <a:rPr lang="en-US" dirty="0" err="1" smtClean="0"/>
              <a:t>curtose</a:t>
            </a:r>
            <a:r>
              <a:rPr lang="en-US" dirty="0" smtClean="0"/>
              <a:t>. </a:t>
            </a:r>
          </a:p>
          <a:p>
            <a:r>
              <a:rPr lang="en-US" dirty="0" smtClean="0">
                <a:solidFill>
                  <a:srgbClr val="0000FF"/>
                </a:solidFill>
              </a:rPr>
              <a:t>QD A FREQUÊNCIA DE DISTÚRBIOS </a:t>
            </a:r>
            <a:r>
              <a:rPr lang="en-US" dirty="0" err="1" smtClean="0">
                <a:solidFill>
                  <a:srgbClr val="0000FF"/>
                </a:solidFill>
              </a:rPr>
              <a:t>É</a:t>
            </a:r>
            <a:r>
              <a:rPr lang="en-US" dirty="0" smtClean="0">
                <a:solidFill>
                  <a:srgbClr val="0000FF"/>
                </a:solidFill>
              </a:rPr>
              <a:t> MAIOR, MORREU MAIS GENTE, ENTAO PASSOU “MAIS TEMPO”, E MORREU MAIS GENTE Q NAO ERA BOA PRAQUELE CENARIO, ENTAO A VARIANCIA REDUZ</a:t>
            </a:r>
            <a:endParaRPr lang="en-US" dirty="0">
              <a:solidFill>
                <a:srgbClr val="0000FF"/>
              </a:solidFill>
            </a:endParaRPr>
          </a:p>
        </p:txBody>
      </p:sp>
    </p:spTree>
    <p:extLst>
      <p:ext uri="{BB962C8B-B14F-4D97-AF65-F5344CB8AC3E}">
        <p14:creationId xmlns:p14="http://schemas.microsoft.com/office/powerpoint/2010/main" val="2644237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3713" r="6031" b="16007"/>
          <a:stretch/>
        </p:blipFill>
        <p:spPr>
          <a:xfrm>
            <a:off x="586206" y="65996"/>
            <a:ext cx="7545459" cy="4107377"/>
          </a:xfrm>
          <a:prstGeom prst="rect">
            <a:avLst/>
          </a:prstGeom>
        </p:spPr>
      </p:pic>
      <p:sp>
        <p:nvSpPr>
          <p:cNvPr id="5" name="Rectangle 4"/>
          <p:cNvSpPr/>
          <p:nvPr/>
        </p:nvSpPr>
        <p:spPr>
          <a:xfrm>
            <a:off x="263908" y="4125581"/>
            <a:ext cx="8544022" cy="2585323"/>
          </a:xfrm>
          <a:prstGeom prst="rect">
            <a:avLst/>
          </a:prstGeom>
        </p:spPr>
        <p:txBody>
          <a:bodyPr wrap="square">
            <a:spAutoFit/>
          </a:bodyPr>
          <a:lstStyle/>
          <a:p>
            <a:r>
              <a:rPr lang="en-US" i="1" dirty="0"/>
              <a:t>x</a:t>
            </a:r>
            <a:r>
              <a:rPr lang="en-US" i="1" dirty="0" smtClean="0"/>
              <a:t>i0</a:t>
            </a:r>
            <a:r>
              <a:rPr lang="en-US" dirty="0" smtClean="0"/>
              <a:t>: </a:t>
            </a:r>
            <a:r>
              <a:rPr lang="pt-BR" dirty="0"/>
              <a:t>quanto maior o número de propágulos que os indivíduos produzem no início da simulação, maior será a variabilidade na produção desses propágulos em um tempo posterior na comunidade. Isso era esperado, uma vez valores baixos de produção inicial de propágulos são equivalentes ou estão próximos do limite inferior de produção (1 propágulo por ciclo), o que limita a variância em torno do valor em tempos posteriores. Enquanto isso, valores altos de produção inicial de propágulos estão distantes do limite superior de produção (5000</a:t>
            </a:r>
            <a:r>
              <a:rPr lang="pt-BR" i="1" dirty="0"/>
              <a:t>xi0</a:t>
            </a:r>
            <a:r>
              <a:rPr lang="pt-BR" dirty="0"/>
              <a:t>), possibilitando que a variância em torno do valor de produção final de propágulos seja </a:t>
            </a:r>
            <a:r>
              <a:rPr lang="pt-BR" dirty="0" smtClean="0"/>
              <a:t>alta</a:t>
            </a:r>
            <a:r>
              <a:rPr lang="fr-FR" dirty="0" smtClean="0"/>
              <a:t>. </a:t>
            </a:r>
            <a:r>
              <a:rPr lang="fr-FR" dirty="0" err="1" smtClean="0">
                <a:solidFill>
                  <a:srgbClr val="FF0000"/>
                </a:solidFill>
              </a:rPr>
              <a:t>Entretanto</a:t>
            </a:r>
            <a:r>
              <a:rPr lang="fr-FR" dirty="0" smtClean="0">
                <a:solidFill>
                  <a:srgbClr val="FF0000"/>
                </a:solidFill>
              </a:rPr>
              <a:t>, </a:t>
            </a:r>
            <a:r>
              <a:rPr lang="fr-FR" dirty="0" err="1" smtClean="0">
                <a:solidFill>
                  <a:srgbClr val="FF0000"/>
                </a:solidFill>
              </a:rPr>
              <a:t>neste</a:t>
            </a:r>
            <a:r>
              <a:rPr lang="fr-FR" dirty="0" smtClean="0">
                <a:solidFill>
                  <a:srgbClr val="FF0000"/>
                </a:solidFill>
              </a:rPr>
              <a:t> </a:t>
            </a:r>
            <a:r>
              <a:rPr lang="fr-FR" dirty="0" err="1" smtClean="0">
                <a:solidFill>
                  <a:srgbClr val="FF0000"/>
                </a:solidFill>
              </a:rPr>
              <a:t>caso</a:t>
            </a:r>
            <a:r>
              <a:rPr lang="fr-FR" dirty="0" smtClean="0">
                <a:solidFill>
                  <a:srgbClr val="FF0000"/>
                </a:solidFill>
              </a:rPr>
              <a:t>, </a:t>
            </a:r>
            <a:r>
              <a:rPr lang="fr-FR" dirty="0" err="1" smtClean="0">
                <a:solidFill>
                  <a:srgbClr val="FF0000"/>
                </a:solidFill>
              </a:rPr>
              <a:t>também</a:t>
            </a:r>
            <a:r>
              <a:rPr lang="fr-FR" dirty="0" smtClean="0">
                <a:solidFill>
                  <a:srgbClr val="FF0000"/>
                </a:solidFill>
              </a:rPr>
              <a:t> </a:t>
            </a:r>
            <a:r>
              <a:rPr lang="fr-FR" dirty="0" err="1" smtClean="0">
                <a:solidFill>
                  <a:srgbClr val="FF0000"/>
                </a:solidFill>
              </a:rPr>
              <a:t>esperaríamos</a:t>
            </a:r>
            <a:r>
              <a:rPr lang="fr-FR" dirty="0" smtClean="0">
                <a:solidFill>
                  <a:srgbClr val="FF0000"/>
                </a:solidFill>
              </a:rPr>
              <a:t> que o </a:t>
            </a:r>
            <a:r>
              <a:rPr lang="fr-FR" dirty="0" err="1" smtClean="0">
                <a:solidFill>
                  <a:srgbClr val="FF0000"/>
                </a:solidFill>
              </a:rPr>
              <a:t>coeficiente</a:t>
            </a:r>
            <a:r>
              <a:rPr lang="fr-FR" dirty="0" smtClean="0">
                <a:solidFill>
                  <a:srgbClr val="FF0000"/>
                </a:solidFill>
              </a:rPr>
              <a:t> de </a:t>
            </a:r>
            <a:r>
              <a:rPr lang="fr-FR" dirty="0" err="1" smtClean="0">
                <a:solidFill>
                  <a:srgbClr val="FF0000"/>
                </a:solidFill>
              </a:rPr>
              <a:t>variação</a:t>
            </a:r>
            <a:r>
              <a:rPr lang="fr-FR" dirty="0" smtClean="0">
                <a:solidFill>
                  <a:srgbClr val="FF0000"/>
                </a:solidFill>
              </a:rPr>
              <a:t> fosse </a:t>
            </a:r>
            <a:r>
              <a:rPr lang="fr-FR" dirty="0" err="1" smtClean="0">
                <a:solidFill>
                  <a:srgbClr val="FF0000"/>
                </a:solidFill>
              </a:rPr>
              <a:t>maior</a:t>
            </a:r>
            <a:r>
              <a:rPr lang="fr-FR" dirty="0" smtClean="0">
                <a:solidFill>
                  <a:srgbClr val="FF0000"/>
                </a:solidFill>
              </a:rPr>
              <a:t> quanto </a:t>
            </a:r>
            <a:r>
              <a:rPr lang="fr-FR" dirty="0" err="1" smtClean="0">
                <a:solidFill>
                  <a:srgbClr val="FF0000"/>
                </a:solidFill>
              </a:rPr>
              <a:t>maior</a:t>
            </a:r>
            <a:r>
              <a:rPr lang="fr-FR" dirty="0" smtClean="0">
                <a:solidFill>
                  <a:srgbClr val="FF0000"/>
                </a:solidFill>
              </a:rPr>
              <a:t> o </a:t>
            </a:r>
            <a:r>
              <a:rPr lang="fr-FR" i="1" dirty="0" smtClean="0">
                <a:solidFill>
                  <a:srgbClr val="FF0000"/>
                </a:solidFill>
              </a:rPr>
              <a:t>xi0</a:t>
            </a:r>
            <a:r>
              <a:rPr lang="fr-FR" dirty="0"/>
              <a:t> </a:t>
            </a:r>
            <a:r>
              <a:rPr lang="fr-FR" dirty="0" smtClean="0"/>
              <a:t>(</a:t>
            </a:r>
            <a:r>
              <a:rPr lang="fr-FR" dirty="0" err="1" smtClean="0"/>
              <a:t>olhar</a:t>
            </a:r>
            <a:r>
              <a:rPr lang="fr-FR" dirty="0" smtClean="0"/>
              <a:t> </a:t>
            </a:r>
            <a:r>
              <a:rPr lang="fr-FR" dirty="0" err="1" smtClean="0"/>
              <a:t>daqui</a:t>
            </a:r>
            <a:r>
              <a:rPr lang="fr-FR" dirty="0" smtClean="0"/>
              <a:t> dois </a:t>
            </a:r>
            <a:r>
              <a:rPr lang="fr-FR" dirty="0" err="1" smtClean="0"/>
              <a:t>slides</a:t>
            </a:r>
            <a:r>
              <a:rPr lang="fr-FR" dirty="0" smtClean="0"/>
              <a:t>).</a:t>
            </a:r>
            <a:endParaRPr lang="en-US" dirty="0"/>
          </a:p>
        </p:txBody>
      </p:sp>
    </p:spTree>
    <p:extLst>
      <p:ext uri="{BB962C8B-B14F-4D97-AF65-F5344CB8AC3E}">
        <p14:creationId xmlns:p14="http://schemas.microsoft.com/office/powerpoint/2010/main" val="1622313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248" b="-1"/>
          <a:stretch/>
        </p:blipFill>
        <p:spPr>
          <a:xfrm>
            <a:off x="586206" y="0"/>
            <a:ext cx="8029725" cy="5699666"/>
          </a:xfrm>
          <a:prstGeom prst="rect">
            <a:avLst/>
          </a:prstGeom>
        </p:spPr>
      </p:pic>
      <p:sp>
        <p:nvSpPr>
          <p:cNvPr id="3" name="Rectangle 2"/>
          <p:cNvSpPr/>
          <p:nvPr/>
        </p:nvSpPr>
        <p:spPr>
          <a:xfrm>
            <a:off x="263908" y="5610131"/>
            <a:ext cx="8544022" cy="1200329"/>
          </a:xfrm>
          <a:prstGeom prst="rect">
            <a:avLst/>
          </a:prstGeom>
        </p:spPr>
        <p:txBody>
          <a:bodyPr wrap="square">
            <a:spAutoFit/>
          </a:bodyPr>
          <a:lstStyle/>
          <a:p>
            <a:r>
              <a:rPr lang="en-US" i="1" dirty="0" smtClean="0"/>
              <a:t>xi0</a:t>
            </a:r>
            <a:r>
              <a:rPr lang="en-US" dirty="0" smtClean="0"/>
              <a:t>: </a:t>
            </a:r>
            <a:r>
              <a:rPr lang="en-US" dirty="0" err="1" smtClean="0"/>
              <a:t>Quanto</a:t>
            </a:r>
            <a:r>
              <a:rPr lang="en-US" dirty="0" smtClean="0"/>
              <a:t> </a:t>
            </a:r>
            <a:r>
              <a:rPr lang="en-US" dirty="0" err="1" smtClean="0"/>
              <a:t>maior</a:t>
            </a:r>
            <a:r>
              <a:rPr lang="en-US" dirty="0" smtClean="0"/>
              <a:t> o </a:t>
            </a:r>
            <a:r>
              <a:rPr lang="en-US" dirty="0" err="1" smtClean="0"/>
              <a:t>número</a:t>
            </a:r>
            <a:r>
              <a:rPr lang="en-US" dirty="0" smtClean="0"/>
              <a:t> de </a:t>
            </a:r>
            <a:r>
              <a:rPr lang="en-US" dirty="0" err="1" smtClean="0"/>
              <a:t>propágulos</a:t>
            </a:r>
            <a:r>
              <a:rPr lang="en-US" dirty="0" smtClean="0"/>
              <a:t> </a:t>
            </a:r>
            <a:r>
              <a:rPr lang="en-US" dirty="0" err="1" smtClean="0"/>
              <a:t>produzidos</a:t>
            </a:r>
            <a:r>
              <a:rPr lang="en-US" dirty="0" smtClean="0"/>
              <a:t> </a:t>
            </a:r>
            <a:r>
              <a:rPr lang="en-US" dirty="0" err="1" smtClean="0"/>
              <a:t>inicialmente</a:t>
            </a:r>
            <a:r>
              <a:rPr lang="en-US" dirty="0" smtClean="0"/>
              <a:t>, </a:t>
            </a:r>
            <a:r>
              <a:rPr lang="en-US" dirty="0" err="1" smtClean="0"/>
              <a:t>menor</a:t>
            </a:r>
            <a:r>
              <a:rPr lang="en-US" dirty="0" smtClean="0"/>
              <a:t> o </a:t>
            </a:r>
            <a:r>
              <a:rPr lang="en-US" dirty="0" err="1" smtClean="0"/>
              <a:t>coeficiente</a:t>
            </a:r>
            <a:r>
              <a:rPr lang="en-US" dirty="0" smtClean="0"/>
              <a:t> de </a:t>
            </a:r>
            <a:r>
              <a:rPr lang="en-US" dirty="0" err="1" smtClean="0"/>
              <a:t>variação</a:t>
            </a:r>
            <a:r>
              <a:rPr lang="en-US" dirty="0" smtClean="0"/>
              <a:t> </a:t>
            </a:r>
            <a:r>
              <a:rPr lang="en-US" dirty="0" err="1" smtClean="0"/>
              <a:t>deste</a:t>
            </a:r>
            <a:r>
              <a:rPr lang="en-US" dirty="0" smtClean="0"/>
              <a:t> </a:t>
            </a:r>
            <a:r>
              <a:rPr lang="en-US" dirty="0" err="1" smtClean="0"/>
              <a:t>número</a:t>
            </a:r>
            <a:r>
              <a:rPr lang="en-US" dirty="0" smtClean="0"/>
              <a:t> </a:t>
            </a:r>
            <a:r>
              <a:rPr lang="en-US" dirty="0" err="1" smtClean="0"/>
              <a:t>posteriormente</a:t>
            </a:r>
            <a:r>
              <a:rPr lang="en-US" dirty="0" smtClean="0"/>
              <a:t>. </a:t>
            </a:r>
            <a:r>
              <a:rPr lang="en-US" dirty="0" err="1" smtClean="0"/>
              <a:t>Isso</a:t>
            </a:r>
            <a:r>
              <a:rPr lang="en-US" dirty="0" smtClean="0"/>
              <a:t> </a:t>
            </a:r>
            <a:r>
              <a:rPr lang="en-US" dirty="0" err="1" smtClean="0"/>
              <a:t>é</a:t>
            </a:r>
            <a:r>
              <a:rPr lang="en-US" dirty="0" smtClean="0"/>
              <a:t> </a:t>
            </a:r>
            <a:r>
              <a:rPr lang="en-US" dirty="0" err="1" smtClean="0"/>
              <a:t>esperado</a:t>
            </a:r>
            <a:r>
              <a:rPr lang="en-US" dirty="0" smtClean="0"/>
              <a:t>, </a:t>
            </a:r>
            <a:r>
              <a:rPr lang="en-US" dirty="0" err="1" smtClean="0"/>
              <a:t>já</a:t>
            </a:r>
            <a:r>
              <a:rPr lang="en-US" dirty="0" smtClean="0"/>
              <a:t> </a:t>
            </a:r>
            <a:r>
              <a:rPr lang="en-US" dirty="0" err="1" smtClean="0"/>
              <a:t>que</a:t>
            </a:r>
            <a:r>
              <a:rPr lang="en-US" dirty="0" smtClean="0"/>
              <a:t> o </a:t>
            </a:r>
            <a:r>
              <a:rPr lang="en-US" dirty="0" err="1" smtClean="0"/>
              <a:t>coeficiente</a:t>
            </a:r>
            <a:r>
              <a:rPr lang="en-US" dirty="0" smtClean="0"/>
              <a:t> de </a:t>
            </a:r>
            <a:r>
              <a:rPr lang="en-US" dirty="0" err="1" smtClean="0"/>
              <a:t>variação</a:t>
            </a:r>
            <a:r>
              <a:rPr lang="en-US" dirty="0" smtClean="0"/>
              <a:t> </a:t>
            </a:r>
            <a:r>
              <a:rPr lang="en-US" dirty="0" err="1" smtClean="0"/>
              <a:t>é</a:t>
            </a:r>
            <a:r>
              <a:rPr lang="en-US" dirty="0" smtClean="0"/>
              <a:t> o </a:t>
            </a:r>
            <a:r>
              <a:rPr lang="en-US" dirty="0" err="1" smtClean="0"/>
              <a:t>desvio</a:t>
            </a:r>
            <a:r>
              <a:rPr lang="en-US" dirty="0" smtClean="0"/>
              <a:t> </a:t>
            </a:r>
            <a:r>
              <a:rPr lang="en-US" dirty="0" err="1" smtClean="0"/>
              <a:t>padrão</a:t>
            </a:r>
            <a:r>
              <a:rPr lang="en-US" dirty="0" smtClean="0"/>
              <a:t>/</a:t>
            </a:r>
            <a:r>
              <a:rPr lang="en-US" dirty="0" err="1" smtClean="0"/>
              <a:t>média</a:t>
            </a:r>
            <a:r>
              <a:rPr lang="en-US" dirty="0" smtClean="0"/>
              <a:t> (e a </a:t>
            </a:r>
            <a:r>
              <a:rPr lang="en-US" dirty="0" err="1" smtClean="0"/>
              <a:t>correlação</a:t>
            </a:r>
            <a:r>
              <a:rPr lang="en-US" dirty="0" smtClean="0"/>
              <a:t> entre xi0 e </a:t>
            </a:r>
            <a:r>
              <a:rPr lang="en-US" dirty="0" err="1" smtClean="0"/>
              <a:t>média</a:t>
            </a:r>
            <a:r>
              <a:rPr lang="en-US" dirty="0" smtClean="0"/>
              <a:t> </a:t>
            </a:r>
            <a:r>
              <a:rPr lang="en-US" dirty="0" err="1" smtClean="0"/>
              <a:t>é</a:t>
            </a:r>
            <a:r>
              <a:rPr lang="en-US" dirty="0" smtClean="0"/>
              <a:t> </a:t>
            </a:r>
            <a:r>
              <a:rPr lang="en-US" dirty="0" err="1" smtClean="0"/>
              <a:t>positiva</a:t>
            </a:r>
            <a:r>
              <a:rPr lang="en-US" dirty="0" smtClean="0"/>
              <a:t>). </a:t>
            </a:r>
            <a:r>
              <a:rPr lang="en-US" dirty="0" err="1" smtClean="0">
                <a:solidFill>
                  <a:srgbClr val="FF0000"/>
                </a:solidFill>
              </a:rPr>
              <a:t>Entretanto</a:t>
            </a:r>
            <a:r>
              <a:rPr lang="en-US" dirty="0" smtClean="0">
                <a:solidFill>
                  <a:srgbClr val="FF0000"/>
                </a:solidFill>
              </a:rPr>
              <a:t>, </a:t>
            </a:r>
            <a:r>
              <a:rPr lang="en-US" dirty="0" err="1" smtClean="0">
                <a:solidFill>
                  <a:srgbClr val="FF0000"/>
                </a:solidFill>
              </a:rPr>
              <a:t>isso</a:t>
            </a:r>
            <a:r>
              <a:rPr lang="en-US" dirty="0" smtClean="0">
                <a:solidFill>
                  <a:srgbClr val="FF0000"/>
                </a:solidFill>
              </a:rPr>
              <a:t> </a:t>
            </a:r>
            <a:r>
              <a:rPr lang="en-US" dirty="0" err="1" smtClean="0">
                <a:solidFill>
                  <a:srgbClr val="FF0000"/>
                </a:solidFill>
              </a:rPr>
              <a:t>parece</a:t>
            </a:r>
            <a:r>
              <a:rPr lang="en-US" dirty="0" smtClean="0">
                <a:solidFill>
                  <a:srgbClr val="FF0000"/>
                </a:solidFill>
              </a:rPr>
              <a:t> </a:t>
            </a:r>
            <a:r>
              <a:rPr lang="en-US" dirty="0" err="1" smtClean="0">
                <a:solidFill>
                  <a:srgbClr val="FF0000"/>
                </a:solidFill>
              </a:rPr>
              <a:t>contradizer</a:t>
            </a:r>
            <a:r>
              <a:rPr lang="en-US" dirty="0" smtClean="0">
                <a:solidFill>
                  <a:srgbClr val="FF0000"/>
                </a:solidFill>
              </a:rPr>
              <a:t> a </a:t>
            </a:r>
            <a:r>
              <a:rPr lang="en-US" dirty="0" err="1" smtClean="0">
                <a:solidFill>
                  <a:srgbClr val="FF0000"/>
                </a:solidFill>
              </a:rPr>
              <a:t>correlação</a:t>
            </a:r>
            <a:r>
              <a:rPr lang="en-US" dirty="0" smtClean="0">
                <a:solidFill>
                  <a:srgbClr val="FF0000"/>
                </a:solidFill>
              </a:rPr>
              <a:t> </a:t>
            </a:r>
            <a:r>
              <a:rPr lang="en-US" dirty="0" err="1" smtClean="0">
                <a:solidFill>
                  <a:srgbClr val="FF0000"/>
                </a:solidFill>
              </a:rPr>
              <a:t>positiva</a:t>
            </a:r>
            <a:r>
              <a:rPr lang="en-US" dirty="0" smtClean="0">
                <a:solidFill>
                  <a:srgbClr val="FF0000"/>
                </a:solidFill>
              </a:rPr>
              <a:t> entre xi0 e a </a:t>
            </a:r>
            <a:r>
              <a:rPr lang="en-US" dirty="0" err="1" smtClean="0">
                <a:solidFill>
                  <a:srgbClr val="FF0000"/>
                </a:solidFill>
              </a:rPr>
              <a:t>variância</a:t>
            </a: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175562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248" b="-1"/>
          <a:stretch/>
        </p:blipFill>
        <p:spPr>
          <a:xfrm>
            <a:off x="586206" y="0"/>
            <a:ext cx="8029725" cy="5699666"/>
          </a:xfrm>
          <a:prstGeom prst="rect">
            <a:avLst/>
          </a:prstGeom>
        </p:spPr>
      </p:pic>
      <p:sp>
        <p:nvSpPr>
          <p:cNvPr id="3" name="Rectangle 2"/>
          <p:cNvSpPr/>
          <p:nvPr/>
        </p:nvSpPr>
        <p:spPr>
          <a:xfrm>
            <a:off x="263908" y="5610131"/>
            <a:ext cx="8544022" cy="646331"/>
          </a:xfrm>
          <a:prstGeom prst="rect">
            <a:avLst/>
          </a:prstGeom>
        </p:spPr>
        <p:txBody>
          <a:bodyPr wrap="square">
            <a:spAutoFit/>
          </a:bodyPr>
          <a:lstStyle/>
          <a:p>
            <a:r>
              <a:rPr lang="en-US" i="1" dirty="0" err="1"/>
              <a:t>d</a:t>
            </a:r>
            <a:r>
              <a:rPr lang="en-US" i="1" dirty="0" err="1" smtClean="0"/>
              <a:t>ist.int</a:t>
            </a:r>
            <a:r>
              <a:rPr lang="en-US" dirty="0" smtClean="0"/>
              <a:t>: </a:t>
            </a:r>
            <a:r>
              <a:rPr lang="en-US" dirty="0" err="1" smtClean="0">
                <a:solidFill>
                  <a:srgbClr val="FF0000"/>
                </a:solidFill>
              </a:rPr>
              <a:t>quanto</a:t>
            </a:r>
            <a:r>
              <a:rPr lang="en-US" dirty="0" smtClean="0">
                <a:solidFill>
                  <a:srgbClr val="FF0000"/>
                </a:solidFill>
              </a:rPr>
              <a:t> </a:t>
            </a:r>
            <a:r>
              <a:rPr lang="en-US" dirty="0" err="1" smtClean="0">
                <a:solidFill>
                  <a:srgbClr val="FF0000"/>
                </a:solidFill>
              </a:rPr>
              <a:t>maior</a:t>
            </a:r>
            <a:r>
              <a:rPr lang="en-US" dirty="0" smtClean="0">
                <a:solidFill>
                  <a:srgbClr val="FF0000"/>
                </a:solidFill>
              </a:rPr>
              <a:t> a </a:t>
            </a:r>
            <a:r>
              <a:rPr lang="en-US" dirty="0" err="1" smtClean="0">
                <a:solidFill>
                  <a:srgbClr val="FF0000"/>
                </a:solidFill>
              </a:rPr>
              <a:t>intensidade</a:t>
            </a:r>
            <a:r>
              <a:rPr lang="en-US" dirty="0" smtClean="0">
                <a:solidFill>
                  <a:srgbClr val="FF0000"/>
                </a:solidFill>
              </a:rPr>
              <a:t> dos </a:t>
            </a:r>
            <a:r>
              <a:rPr lang="en-US" dirty="0" err="1" smtClean="0">
                <a:solidFill>
                  <a:srgbClr val="FF0000"/>
                </a:solidFill>
              </a:rPr>
              <a:t>distúrbios</a:t>
            </a:r>
            <a:r>
              <a:rPr lang="en-US" dirty="0" smtClean="0">
                <a:solidFill>
                  <a:srgbClr val="FF0000"/>
                </a:solidFill>
              </a:rPr>
              <a:t>, </a:t>
            </a:r>
            <a:r>
              <a:rPr lang="en-US" dirty="0" err="1" smtClean="0">
                <a:solidFill>
                  <a:srgbClr val="FF0000"/>
                </a:solidFill>
              </a:rPr>
              <a:t>maior</a:t>
            </a:r>
            <a:r>
              <a:rPr lang="en-US" dirty="0" smtClean="0">
                <a:solidFill>
                  <a:srgbClr val="FF0000"/>
                </a:solidFill>
              </a:rPr>
              <a:t> o </a:t>
            </a:r>
            <a:r>
              <a:rPr lang="en-US" dirty="0" err="1" smtClean="0">
                <a:solidFill>
                  <a:srgbClr val="FF0000"/>
                </a:solidFill>
              </a:rPr>
              <a:t>coeficiente</a:t>
            </a:r>
            <a:r>
              <a:rPr lang="en-US" dirty="0" smtClean="0">
                <a:solidFill>
                  <a:srgbClr val="FF0000"/>
                </a:solidFill>
              </a:rPr>
              <a:t> de </a:t>
            </a:r>
            <a:r>
              <a:rPr lang="en-US" dirty="0" err="1" smtClean="0">
                <a:solidFill>
                  <a:srgbClr val="FF0000"/>
                </a:solidFill>
              </a:rPr>
              <a:t>variação</a:t>
            </a:r>
            <a:r>
              <a:rPr lang="en-US" dirty="0" smtClean="0">
                <a:solidFill>
                  <a:srgbClr val="FF0000"/>
                </a:solidFill>
              </a:rPr>
              <a:t> das </a:t>
            </a:r>
            <a:r>
              <a:rPr lang="en-US" dirty="0" err="1" smtClean="0">
                <a:solidFill>
                  <a:srgbClr val="FF0000"/>
                </a:solidFill>
              </a:rPr>
              <a:t>estratégias</a:t>
            </a:r>
            <a:r>
              <a:rPr lang="en-US" dirty="0" smtClean="0">
                <a:solidFill>
                  <a:srgbClr val="FF0000"/>
                </a:solidFill>
              </a:rPr>
              <a:t>. </a:t>
            </a:r>
            <a:r>
              <a:rPr lang="en-US" dirty="0" err="1" smtClean="0">
                <a:solidFill>
                  <a:srgbClr val="FF0000"/>
                </a:solidFill>
              </a:rPr>
              <a:t>Eu</a:t>
            </a:r>
            <a:r>
              <a:rPr lang="en-US" dirty="0" smtClean="0">
                <a:solidFill>
                  <a:srgbClr val="FF0000"/>
                </a:solidFill>
              </a:rPr>
              <a:t> </a:t>
            </a:r>
            <a:r>
              <a:rPr lang="en-US" dirty="0" err="1" smtClean="0">
                <a:solidFill>
                  <a:srgbClr val="FF0000"/>
                </a:solidFill>
              </a:rPr>
              <a:t>esperaria</a:t>
            </a:r>
            <a:r>
              <a:rPr lang="en-US" dirty="0" smtClean="0">
                <a:solidFill>
                  <a:srgbClr val="FF0000"/>
                </a:solidFill>
              </a:rPr>
              <a:t> o </a:t>
            </a:r>
            <a:r>
              <a:rPr lang="en-US" dirty="0" err="1" smtClean="0">
                <a:solidFill>
                  <a:srgbClr val="FF0000"/>
                </a:solidFill>
              </a:rPr>
              <a:t>contrário</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910943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3430" r="5620" b="16572"/>
          <a:stretch/>
        </p:blipFill>
        <p:spPr>
          <a:xfrm>
            <a:off x="586207" y="230946"/>
            <a:ext cx="7578448" cy="4090882"/>
          </a:xfrm>
          <a:prstGeom prst="rect">
            <a:avLst/>
          </a:prstGeom>
        </p:spPr>
      </p:pic>
      <p:sp>
        <p:nvSpPr>
          <p:cNvPr id="3" name="Rectangle 2"/>
          <p:cNvSpPr/>
          <p:nvPr/>
        </p:nvSpPr>
        <p:spPr>
          <a:xfrm>
            <a:off x="263908" y="4340016"/>
            <a:ext cx="8544022" cy="2308324"/>
          </a:xfrm>
          <a:prstGeom prst="rect">
            <a:avLst/>
          </a:prstGeom>
        </p:spPr>
        <p:txBody>
          <a:bodyPr wrap="square">
            <a:spAutoFit/>
          </a:bodyPr>
          <a:lstStyle/>
          <a:p>
            <a:r>
              <a:rPr lang="en-US" i="1" dirty="0" smtClean="0"/>
              <a:t>xi0</a:t>
            </a:r>
            <a:r>
              <a:rPr lang="en-US" dirty="0" smtClean="0"/>
              <a:t>: </a:t>
            </a:r>
            <a:r>
              <a:rPr lang="en-US" dirty="0" err="1" smtClean="0"/>
              <a:t>Quanto</a:t>
            </a:r>
            <a:r>
              <a:rPr lang="en-US" dirty="0" smtClean="0"/>
              <a:t> </a:t>
            </a:r>
            <a:r>
              <a:rPr lang="en-US" dirty="0" err="1" smtClean="0"/>
              <a:t>maior</a:t>
            </a:r>
            <a:r>
              <a:rPr lang="en-US" dirty="0" smtClean="0"/>
              <a:t> o </a:t>
            </a:r>
            <a:r>
              <a:rPr lang="en-US" dirty="0" err="1" smtClean="0"/>
              <a:t>número</a:t>
            </a:r>
            <a:r>
              <a:rPr lang="en-US" dirty="0" smtClean="0"/>
              <a:t> de </a:t>
            </a:r>
            <a:r>
              <a:rPr lang="en-US" dirty="0" err="1" smtClean="0"/>
              <a:t>propágulos</a:t>
            </a:r>
            <a:r>
              <a:rPr lang="en-US" dirty="0" smtClean="0"/>
              <a:t> </a:t>
            </a:r>
            <a:r>
              <a:rPr lang="en-US" dirty="0" err="1" smtClean="0"/>
              <a:t>produzidos</a:t>
            </a:r>
            <a:r>
              <a:rPr lang="en-US" dirty="0" smtClean="0"/>
              <a:t> </a:t>
            </a:r>
            <a:r>
              <a:rPr lang="en-US" dirty="0" err="1" smtClean="0"/>
              <a:t>inicialmente</a:t>
            </a:r>
            <a:r>
              <a:rPr lang="en-US" dirty="0" smtClean="0"/>
              <a:t>, </a:t>
            </a:r>
            <a:r>
              <a:rPr lang="en-US" dirty="0" err="1" smtClean="0"/>
              <a:t>mais</a:t>
            </a:r>
            <a:r>
              <a:rPr lang="en-US" dirty="0" smtClean="0"/>
              <a:t> </a:t>
            </a:r>
            <a:r>
              <a:rPr lang="en-US" dirty="0" err="1" smtClean="0"/>
              <a:t>concentrada</a:t>
            </a:r>
            <a:r>
              <a:rPr lang="en-US" dirty="0" smtClean="0"/>
              <a:t> do </a:t>
            </a:r>
            <a:r>
              <a:rPr lang="en-US" dirty="0" err="1" smtClean="0"/>
              <a:t>lado</a:t>
            </a:r>
            <a:r>
              <a:rPr lang="en-US" dirty="0" smtClean="0"/>
              <a:t> </a:t>
            </a:r>
            <a:r>
              <a:rPr lang="en-US" dirty="0" err="1" smtClean="0"/>
              <a:t>direito</a:t>
            </a:r>
            <a:r>
              <a:rPr lang="en-US" dirty="0" smtClean="0"/>
              <a:t> </a:t>
            </a:r>
            <a:r>
              <a:rPr lang="en-US" dirty="0" err="1" smtClean="0"/>
              <a:t>é</a:t>
            </a:r>
            <a:r>
              <a:rPr lang="en-US" dirty="0" smtClean="0"/>
              <a:t> a </a:t>
            </a:r>
            <a:r>
              <a:rPr lang="en-US" dirty="0" err="1" smtClean="0"/>
              <a:t>distribuição</a:t>
            </a:r>
            <a:r>
              <a:rPr lang="en-US" dirty="0" smtClean="0"/>
              <a:t> das </a:t>
            </a:r>
            <a:r>
              <a:rPr lang="en-US" dirty="0" err="1" smtClean="0"/>
              <a:t>estratégias</a:t>
            </a:r>
            <a:r>
              <a:rPr lang="en-US" dirty="0" smtClean="0"/>
              <a:t>. </a:t>
            </a:r>
            <a:r>
              <a:rPr lang="en-US" dirty="0" err="1" smtClean="0">
                <a:solidFill>
                  <a:srgbClr val="FF0000"/>
                </a:solidFill>
              </a:rPr>
              <a:t>Não</a:t>
            </a:r>
            <a:r>
              <a:rPr lang="en-US" dirty="0" smtClean="0">
                <a:solidFill>
                  <a:srgbClr val="FF0000"/>
                </a:solidFill>
              </a:rPr>
              <a:t> </a:t>
            </a:r>
            <a:r>
              <a:rPr lang="en-US" dirty="0" err="1" smtClean="0">
                <a:solidFill>
                  <a:srgbClr val="FF0000"/>
                </a:solidFill>
              </a:rPr>
              <a:t>sei</a:t>
            </a:r>
            <a:r>
              <a:rPr lang="en-US" dirty="0" smtClean="0">
                <a:solidFill>
                  <a:srgbClr val="FF0000"/>
                </a:solidFill>
              </a:rPr>
              <a:t> </a:t>
            </a:r>
            <a:r>
              <a:rPr lang="en-US" dirty="0" err="1" smtClean="0">
                <a:solidFill>
                  <a:srgbClr val="FF0000"/>
                </a:solidFill>
              </a:rPr>
              <a:t>exatamente</a:t>
            </a:r>
            <a:r>
              <a:rPr lang="en-US" dirty="0" smtClean="0">
                <a:solidFill>
                  <a:srgbClr val="FF0000"/>
                </a:solidFill>
              </a:rPr>
              <a:t> o </a:t>
            </a:r>
            <a:r>
              <a:rPr lang="en-US" dirty="0" err="1" smtClean="0">
                <a:solidFill>
                  <a:srgbClr val="FF0000"/>
                </a:solidFill>
              </a:rPr>
              <a:t>que</a:t>
            </a:r>
            <a:r>
              <a:rPr lang="en-US" dirty="0" smtClean="0">
                <a:solidFill>
                  <a:srgbClr val="FF0000"/>
                </a:solidFill>
              </a:rPr>
              <a:t> </a:t>
            </a:r>
            <a:r>
              <a:rPr lang="en-US" dirty="0" err="1" smtClean="0">
                <a:solidFill>
                  <a:srgbClr val="FF0000"/>
                </a:solidFill>
              </a:rPr>
              <a:t>isso</a:t>
            </a:r>
            <a:r>
              <a:rPr lang="en-US" dirty="0" smtClean="0">
                <a:solidFill>
                  <a:srgbClr val="FF0000"/>
                </a:solidFill>
              </a:rPr>
              <a:t> </a:t>
            </a:r>
            <a:r>
              <a:rPr lang="en-US" dirty="0" err="1" smtClean="0">
                <a:solidFill>
                  <a:srgbClr val="FF0000"/>
                </a:solidFill>
              </a:rPr>
              <a:t>pode</a:t>
            </a:r>
            <a:r>
              <a:rPr lang="en-US" dirty="0" smtClean="0">
                <a:solidFill>
                  <a:srgbClr val="FF0000"/>
                </a:solidFill>
              </a:rPr>
              <a:t> </a:t>
            </a:r>
            <a:r>
              <a:rPr lang="en-US" dirty="0" err="1" smtClean="0">
                <a:solidFill>
                  <a:srgbClr val="FF0000"/>
                </a:solidFill>
              </a:rPr>
              <a:t>significar</a:t>
            </a:r>
            <a:r>
              <a:rPr lang="en-US" dirty="0" smtClean="0">
                <a:solidFill>
                  <a:srgbClr val="FF0000"/>
                </a:solidFill>
              </a:rPr>
              <a:t>.. </a:t>
            </a:r>
          </a:p>
          <a:p>
            <a:endParaRPr lang="en-US" dirty="0">
              <a:solidFill>
                <a:srgbClr val="FF0000"/>
              </a:solidFill>
            </a:endParaRPr>
          </a:p>
          <a:p>
            <a:r>
              <a:rPr lang="en-US" i="1" dirty="0"/>
              <a:t>d</a:t>
            </a:r>
            <a:r>
              <a:rPr lang="en-US" i="1" dirty="0" smtClean="0"/>
              <a:t>p</a:t>
            </a:r>
            <a:r>
              <a:rPr lang="en-US" dirty="0" smtClean="0"/>
              <a:t>: </a:t>
            </a:r>
            <a:r>
              <a:rPr lang="en-US" dirty="0" err="1" smtClean="0"/>
              <a:t>quanto</a:t>
            </a:r>
            <a:r>
              <a:rPr lang="en-US" dirty="0" smtClean="0"/>
              <a:t> </a:t>
            </a:r>
            <a:r>
              <a:rPr lang="en-US" dirty="0" err="1" smtClean="0"/>
              <a:t>maior</a:t>
            </a:r>
            <a:r>
              <a:rPr lang="en-US" dirty="0" smtClean="0"/>
              <a:t> a “taxa de </a:t>
            </a:r>
            <a:r>
              <a:rPr lang="en-US" dirty="0" err="1" smtClean="0"/>
              <a:t>mutação</a:t>
            </a:r>
            <a:r>
              <a:rPr lang="en-US" dirty="0" smtClean="0"/>
              <a:t>”, </a:t>
            </a:r>
            <a:r>
              <a:rPr lang="en-US" dirty="0" err="1" smtClean="0"/>
              <a:t>menos</a:t>
            </a:r>
            <a:r>
              <a:rPr lang="en-US" dirty="0" smtClean="0"/>
              <a:t> </a:t>
            </a:r>
            <a:r>
              <a:rPr lang="en-US" dirty="0" err="1" smtClean="0"/>
              <a:t>concentrada</a:t>
            </a:r>
            <a:r>
              <a:rPr lang="en-US" dirty="0" smtClean="0"/>
              <a:t> do </a:t>
            </a:r>
            <a:r>
              <a:rPr lang="en-US" dirty="0" err="1" smtClean="0"/>
              <a:t>lado</a:t>
            </a:r>
            <a:r>
              <a:rPr lang="en-US" dirty="0" smtClean="0"/>
              <a:t> </a:t>
            </a:r>
            <a:r>
              <a:rPr lang="en-US" dirty="0" err="1" smtClean="0"/>
              <a:t>direito</a:t>
            </a:r>
            <a:r>
              <a:rPr lang="en-US" dirty="0" smtClean="0"/>
              <a:t> </a:t>
            </a:r>
            <a:r>
              <a:rPr lang="en-US" dirty="0" err="1" smtClean="0"/>
              <a:t>é</a:t>
            </a:r>
            <a:r>
              <a:rPr lang="en-US" dirty="0" smtClean="0"/>
              <a:t> a </a:t>
            </a:r>
            <a:r>
              <a:rPr lang="en-US" dirty="0" err="1" smtClean="0"/>
              <a:t>distribuição</a:t>
            </a:r>
            <a:r>
              <a:rPr lang="en-US" dirty="0" smtClean="0"/>
              <a:t> das </a:t>
            </a:r>
            <a:r>
              <a:rPr lang="en-US" dirty="0" err="1" smtClean="0"/>
              <a:t>estratégias</a:t>
            </a:r>
            <a:r>
              <a:rPr lang="en-US" dirty="0" smtClean="0"/>
              <a:t> de </a:t>
            </a:r>
            <a:r>
              <a:rPr lang="en-US" dirty="0" err="1" smtClean="0"/>
              <a:t>vida</a:t>
            </a:r>
            <a:r>
              <a:rPr lang="en-US" dirty="0" smtClean="0"/>
              <a:t> </a:t>
            </a:r>
            <a:r>
              <a:rPr lang="en-US" dirty="0" err="1" smtClean="0"/>
              <a:t>num</a:t>
            </a:r>
            <a:r>
              <a:rPr lang="en-US" dirty="0" smtClean="0"/>
              <a:t> tempo posterior. </a:t>
            </a:r>
            <a:r>
              <a:rPr lang="en-US" dirty="0" err="1" smtClean="0"/>
              <a:t>Isso</a:t>
            </a:r>
            <a:r>
              <a:rPr lang="en-US" dirty="0" smtClean="0"/>
              <a:t> </a:t>
            </a:r>
            <a:r>
              <a:rPr lang="en-US" dirty="0" err="1" smtClean="0"/>
              <a:t>poderia</a:t>
            </a:r>
            <a:r>
              <a:rPr lang="en-US" dirty="0" smtClean="0"/>
              <a:t> </a:t>
            </a:r>
            <a:r>
              <a:rPr lang="en-US" dirty="0" err="1" smtClean="0"/>
              <a:t>ser</a:t>
            </a:r>
            <a:r>
              <a:rPr lang="en-US" dirty="0" smtClean="0"/>
              <a:t> </a:t>
            </a:r>
            <a:r>
              <a:rPr lang="en-US" dirty="0" err="1" smtClean="0"/>
              <a:t>visto</a:t>
            </a:r>
            <a:r>
              <a:rPr lang="en-US" dirty="0" smtClean="0"/>
              <a:t> </a:t>
            </a:r>
            <a:r>
              <a:rPr lang="en-US" dirty="0" err="1" smtClean="0"/>
              <a:t>como</a:t>
            </a:r>
            <a:r>
              <a:rPr lang="en-US" dirty="0" smtClean="0"/>
              <a:t> </a:t>
            </a:r>
            <a:r>
              <a:rPr lang="en-US" dirty="0" err="1" smtClean="0"/>
              <a:t>uma</a:t>
            </a:r>
            <a:r>
              <a:rPr lang="en-US" dirty="0" smtClean="0"/>
              <a:t> </a:t>
            </a:r>
            <a:r>
              <a:rPr lang="en-US" dirty="0" err="1" smtClean="0"/>
              <a:t>maior</a:t>
            </a:r>
            <a:r>
              <a:rPr lang="en-US" dirty="0" smtClean="0"/>
              <a:t> </a:t>
            </a:r>
            <a:r>
              <a:rPr lang="en-US" dirty="0" err="1" smtClean="0"/>
              <a:t>velocidade</a:t>
            </a:r>
            <a:r>
              <a:rPr lang="en-US" dirty="0" smtClean="0"/>
              <a:t> no “</a:t>
            </a:r>
            <a:r>
              <a:rPr lang="en-US" dirty="0" err="1" smtClean="0"/>
              <a:t>caminhar</a:t>
            </a:r>
            <a:r>
              <a:rPr lang="en-US" dirty="0" smtClean="0"/>
              <a:t>” </a:t>
            </a:r>
            <a:r>
              <a:rPr lang="en-US" dirty="0" err="1" smtClean="0"/>
              <a:t>para</a:t>
            </a:r>
            <a:r>
              <a:rPr lang="en-US" dirty="0" smtClean="0"/>
              <a:t> </a:t>
            </a:r>
            <a:r>
              <a:rPr lang="en-US" dirty="0" err="1" smtClean="0"/>
              <a:t>estratégias</a:t>
            </a:r>
            <a:r>
              <a:rPr lang="en-US" dirty="0" smtClean="0"/>
              <a:t> </a:t>
            </a:r>
            <a:r>
              <a:rPr lang="en-US" dirty="0" err="1" smtClean="0"/>
              <a:t>concentradas</a:t>
            </a:r>
            <a:r>
              <a:rPr lang="en-US" dirty="0" smtClean="0"/>
              <a:t> do </a:t>
            </a:r>
            <a:r>
              <a:rPr lang="en-US" dirty="0" err="1" smtClean="0"/>
              <a:t>lado</a:t>
            </a:r>
            <a:r>
              <a:rPr lang="en-US" dirty="0" smtClean="0"/>
              <a:t> </a:t>
            </a:r>
            <a:r>
              <a:rPr lang="en-US" dirty="0" err="1" smtClean="0"/>
              <a:t>esquerdo</a:t>
            </a:r>
            <a:r>
              <a:rPr lang="en-US" dirty="0" smtClean="0"/>
              <a:t> (</a:t>
            </a:r>
            <a:r>
              <a:rPr lang="en-US" dirty="0" err="1" smtClean="0"/>
              <a:t>menor</a:t>
            </a:r>
            <a:r>
              <a:rPr lang="en-US" dirty="0" smtClean="0"/>
              <a:t> </a:t>
            </a:r>
            <a:r>
              <a:rPr lang="en-US" dirty="0" err="1" smtClean="0"/>
              <a:t>fecundidade</a:t>
            </a:r>
            <a:r>
              <a:rPr lang="en-US" dirty="0" smtClean="0"/>
              <a:t> e </a:t>
            </a:r>
            <a:r>
              <a:rPr lang="en-US" dirty="0" err="1" smtClean="0"/>
              <a:t>maior</a:t>
            </a:r>
            <a:r>
              <a:rPr lang="en-US" dirty="0" smtClean="0"/>
              <a:t> </a:t>
            </a:r>
            <a:r>
              <a:rPr lang="en-US" dirty="0" err="1" smtClean="0"/>
              <a:t>longevidade</a:t>
            </a:r>
            <a:r>
              <a:rPr lang="en-US" dirty="0" smtClean="0"/>
              <a:t>)? </a:t>
            </a:r>
            <a:endParaRPr lang="en-US" dirty="0"/>
          </a:p>
        </p:txBody>
      </p:sp>
    </p:spTree>
    <p:extLst>
      <p:ext uri="{BB962C8B-B14F-4D97-AF65-F5344CB8AC3E}">
        <p14:creationId xmlns:p14="http://schemas.microsoft.com/office/powerpoint/2010/main" val="910943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4842" r="5620" b="16007"/>
          <a:stretch/>
        </p:blipFill>
        <p:spPr>
          <a:xfrm>
            <a:off x="586207" y="362908"/>
            <a:ext cx="7578448" cy="4041395"/>
          </a:xfrm>
          <a:prstGeom prst="rect">
            <a:avLst/>
          </a:prstGeom>
        </p:spPr>
      </p:pic>
      <p:sp>
        <p:nvSpPr>
          <p:cNvPr id="3" name="Rectangle 2"/>
          <p:cNvSpPr/>
          <p:nvPr/>
        </p:nvSpPr>
        <p:spPr>
          <a:xfrm>
            <a:off x="263908" y="4422491"/>
            <a:ext cx="8544022" cy="1754327"/>
          </a:xfrm>
          <a:prstGeom prst="rect">
            <a:avLst/>
          </a:prstGeom>
        </p:spPr>
        <p:txBody>
          <a:bodyPr wrap="square">
            <a:spAutoFit/>
          </a:bodyPr>
          <a:lstStyle/>
          <a:p>
            <a:r>
              <a:rPr lang="en-US" i="1" dirty="0" smtClean="0"/>
              <a:t>xi0</a:t>
            </a:r>
            <a:r>
              <a:rPr lang="en-US" dirty="0" smtClean="0"/>
              <a:t>: </a:t>
            </a:r>
            <a:r>
              <a:rPr lang="en-US" dirty="0" err="1" smtClean="0"/>
              <a:t>Quanto</a:t>
            </a:r>
            <a:r>
              <a:rPr lang="en-US" dirty="0" smtClean="0"/>
              <a:t> </a:t>
            </a:r>
            <a:r>
              <a:rPr lang="en-US" dirty="0" err="1" smtClean="0"/>
              <a:t>maior</a:t>
            </a:r>
            <a:r>
              <a:rPr lang="en-US" dirty="0" smtClean="0"/>
              <a:t> o </a:t>
            </a:r>
            <a:r>
              <a:rPr lang="en-US" dirty="0" err="1" smtClean="0"/>
              <a:t>número</a:t>
            </a:r>
            <a:r>
              <a:rPr lang="en-US" dirty="0" smtClean="0"/>
              <a:t> de </a:t>
            </a:r>
            <a:r>
              <a:rPr lang="en-US" dirty="0" err="1" smtClean="0"/>
              <a:t>propágulos</a:t>
            </a:r>
            <a:r>
              <a:rPr lang="en-US" dirty="0" smtClean="0"/>
              <a:t> </a:t>
            </a:r>
            <a:r>
              <a:rPr lang="en-US" dirty="0" err="1" smtClean="0"/>
              <a:t>produzidos</a:t>
            </a:r>
            <a:r>
              <a:rPr lang="en-US" dirty="0" smtClean="0"/>
              <a:t> </a:t>
            </a:r>
            <a:r>
              <a:rPr lang="en-US" dirty="0" err="1" smtClean="0"/>
              <a:t>inicialmente</a:t>
            </a:r>
            <a:r>
              <a:rPr lang="en-US" dirty="0" smtClean="0"/>
              <a:t>, </a:t>
            </a:r>
            <a:r>
              <a:rPr lang="en-US" dirty="0" err="1" smtClean="0"/>
              <a:t>mais</a:t>
            </a:r>
            <a:r>
              <a:rPr lang="en-US" dirty="0" smtClean="0"/>
              <a:t> </a:t>
            </a:r>
            <a:r>
              <a:rPr lang="en-US" dirty="0" err="1" smtClean="0"/>
              <a:t>leptocúrtica</a:t>
            </a:r>
            <a:r>
              <a:rPr lang="en-US" dirty="0" smtClean="0"/>
              <a:t> </a:t>
            </a:r>
            <a:r>
              <a:rPr lang="en-US" dirty="0" err="1" smtClean="0"/>
              <a:t>é</a:t>
            </a:r>
            <a:r>
              <a:rPr lang="en-US" dirty="0" smtClean="0"/>
              <a:t> a </a:t>
            </a:r>
            <a:r>
              <a:rPr lang="en-US" dirty="0" err="1" smtClean="0"/>
              <a:t>distribuição</a:t>
            </a:r>
            <a:r>
              <a:rPr lang="en-US" dirty="0" smtClean="0"/>
              <a:t> das </a:t>
            </a:r>
            <a:r>
              <a:rPr lang="en-US" dirty="0" err="1" smtClean="0"/>
              <a:t>estratégias</a:t>
            </a:r>
            <a:r>
              <a:rPr lang="en-US" dirty="0" smtClean="0"/>
              <a:t>. </a:t>
            </a:r>
            <a:r>
              <a:rPr lang="en-US" dirty="0" err="1" smtClean="0">
                <a:solidFill>
                  <a:srgbClr val="FF0000"/>
                </a:solidFill>
              </a:rPr>
              <a:t>Por</a:t>
            </a:r>
            <a:r>
              <a:rPr lang="en-US" dirty="0" smtClean="0">
                <a:solidFill>
                  <a:srgbClr val="FF0000"/>
                </a:solidFill>
              </a:rPr>
              <a:t> </a:t>
            </a:r>
            <a:r>
              <a:rPr lang="en-US" dirty="0" err="1" smtClean="0">
                <a:solidFill>
                  <a:srgbClr val="FF0000"/>
                </a:solidFill>
              </a:rPr>
              <a:t>que</a:t>
            </a:r>
            <a:r>
              <a:rPr lang="en-US" dirty="0" smtClean="0">
                <a:solidFill>
                  <a:srgbClr val="FF0000"/>
                </a:solidFill>
              </a:rPr>
              <a:t>? </a:t>
            </a:r>
          </a:p>
          <a:p>
            <a:endParaRPr lang="en-US" dirty="0">
              <a:solidFill>
                <a:srgbClr val="FF0000"/>
              </a:solidFill>
            </a:endParaRPr>
          </a:p>
          <a:p>
            <a:r>
              <a:rPr lang="en-US" i="1" dirty="0"/>
              <a:t>d</a:t>
            </a:r>
            <a:r>
              <a:rPr lang="en-US" i="1" dirty="0" smtClean="0"/>
              <a:t>ist.pos: </a:t>
            </a:r>
            <a:r>
              <a:rPr lang="en-US" dirty="0" err="1" smtClean="0"/>
              <a:t>quanto</a:t>
            </a:r>
            <a:r>
              <a:rPr lang="en-US" dirty="0" smtClean="0"/>
              <a:t> </a:t>
            </a:r>
            <a:r>
              <a:rPr lang="en-US" dirty="0" err="1" smtClean="0"/>
              <a:t>maior</a:t>
            </a:r>
            <a:r>
              <a:rPr lang="en-US" dirty="0" smtClean="0"/>
              <a:t> a </a:t>
            </a:r>
            <a:r>
              <a:rPr lang="en-US" dirty="0" err="1" smtClean="0"/>
              <a:t>frequência</a:t>
            </a:r>
            <a:r>
              <a:rPr lang="en-US" dirty="0" smtClean="0"/>
              <a:t> de </a:t>
            </a:r>
            <a:r>
              <a:rPr lang="en-US" dirty="0" err="1" smtClean="0"/>
              <a:t>distúrbios</a:t>
            </a:r>
            <a:r>
              <a:rPr lang="en-US" dirty="0" smtClean="0"/>
              <a:t>, </a:t>
            </a:r>
            <a:r>
              <a:rPr lang="en-US" dirty="0" err="1" smtClean="0"/>
              <a:t>mais</a:t>
            </a:r>
            <a:r>
              <a:rPr lang="en-US" dirty="0" smtClean="0"/>
              <a:t> </a:t>
            </a:r>
            <a:r>
              <a:rPr lang="en-US" dirty="0" err="1" smtClean="0"/>
              <a:t>leptocúrtica</a:t>
            </a:r>
            <a:r>
              <a:rPr lang="en-US" dirty="0" smtClean="0"/>
              <a:t> </a:t>
            </a:r>
            <a:r>
              <a:rPr lang="en-US" dirty="0" err="1" smtClean="0"/>
              <a:t>é</a:t>
            </a:r>
            <a:r>
              <a:rPr lang="en-US" dirty="0" smtClean="0"/>
              <a:t> a </a:t>
            </a:r>
            <a:r>
              <a:rPr lang="en-US" dirty="0" err="1" smtClean="0"/>
              <a:t>distribuição</a:t>
            </a:r>
            <a:r>
              <a:rPr lang="en-US" dirty="0" smtClean="0"/>
              <a:t> de </a:t>
            </a:r>
            <a:r>
              <a:rPr lang="en-US" dirty="0" err="1" smtClean="0"/>
              <a:t>estratégias</a:t>
            </a:r>
            <a:r>
              <a:rPr lang="en-US" dirty="0" smtClean="0"/>
              <a:t>. </a:t>
            </a:r>
            <a:r>
              <a:rPr lang="en-US" dirty="0" err="1" smtClean="0"/>
              <a:t>Isso</a:t>
            </a:r>
            <a:r>
              <a:rPr lang="en-US" dirty="0" smtClean="0"/>
              <a:t> </a:t>
            </a:r>
            <a:r>
              <a:rPr lang="en-US" dirty="0" err="1" smtClean="0"/>
              <a:t>sugere</a:t>
            </a:r>
            <a:r>
              <a:rPr lang="en-US" dirty="0" smtClean="0"/>
              <a:t> </a:t>
            </a:r>
            <a:r>
              <a:rPr lang="en-US" dirty="0" err="1" smtClean="0"/>
              <a:t>que</a:t>
            </a:r>
            <a:r>
              <a:rPr lang="en-US" dirty="0" smtClean="0"/>
              <a:t> a </a:t>
            </a:r>
            <a:r>
              <a:rPr lang="en-US" dirty="0" err="1" smtClean="0"/>
              <a:t>pressão</a:t>
            </a:r>
            <a:r>
              <a:rPr lang="en-US" dirty="0" smtClean="0"/>
              <a:t> </a:t>
            </a:r>
            <a:r>
              <a:rPr lang="en-US" dirty="0" err="1" smtClean="0"/>
              <a:t>exercida</a:t>
            </a:r>
            <a:r>
              <a:rPr lang="en-US" dirty="0" smtClean="0"/>
              <a:t> </a:t>
            </a:r>
            <a:r>
              <a:rPr lang="en-US" dirty="0" err="1" smtClean="0"/>
              <a:t>pelo</a:t>
            </a:r>
            <a:r>
              <a:rPr lang="en-US" dirty="0" smtClean="0"/>
              <a:t> </a:t>
            </a:r>
            <a:r>
              <a:rPr lang="en-US" dirty="0" err="1" smtClean="0"/>
              <a:t>distúrbio</a:t>
            </a:r>
            <a:r>
              <a:rPr lang="en-US" dirty="0" smtClean="0"/>
              <a:t> </a:t>
            </a:r>
            <a:r>
              <a:rPr lang="en-US" dirty="0" err="1" smtClean="0"/>
              <a:t>recorrente</a:t>
            </a:r>
            <a:r>
              <a:rPr lang="en-US" dirty="0" smtClean="0"/>
              <a:t> </a:t>
            </a:r>
            <a:r>
              <a:rPr lang="en-US" dirty="0" err="1" smtClean="0"/>
              <a:t>é</a:t>
            </a:r>
            <a:r>
              <a:rPr lang="en-US" dirty="0" smtClean="0"/>
              <a:t> </a:t>
            </a:r>
            <a:r>
              <a:rPr lang="en-US" dirty="0" err="1" smtClean="0"/>
              <a:t>maior</a:t>
            </a:r>
            <a:r>
              <a:rPr lang="en-US" dirty="0" smtClean="0"/>
              <a:t> do </a:t>
            </a:r>
            <a:r>
              <a:rPr lang="en-US" dirty="0" err="1" smtClean="0"/>
              <a:t>que</a:t>
            </a:r>
            <a:r>
              <a:rPr lang="en-US" dirty="0" smtClean="0"/>
              <a:t> </a:t>
            </a:r>
            <a:r>
              <a:rPr lang="en-US" dirty="0" err="1" smtClean="0"/>
              <a:t>aquela</a:t>
            </a:r>
            <a:r>
              <a:rPr lang="en-US" dirty="0" smtClean="0"/>
              <a:t> </a:t>
            </a:r>
            <a:r>
              <a:rPr lang="en-US" dirty="0" err="1" smtClean="0"/>
              <a:t>exercida</a:t>
            </a:r>
            <a:r>
              <a:rPr lang="en-US" dirty="0" smtClean="0"/>
              <a:t> </a:t>
            </a:r>
            <a:r>
              <a:rPr lang="en-US" dirty="0" err="1" smtClean="0"/>
              <a:t>pela</a:t>
            </a:r>
            <a:r>
              <a:rPr lang="en-US" dirty="0" smtClean="0"/>
              <a:t> </a:t>
            </a:r>
            <a:r>
              <a:rPr lang="en-US" dirty="0" err="1" smtClean="0"/>
              <a:t>ausência</a:t>
            </a:r>
            <a:r>
              <a:rPr lang="en-US" dirty="0" smtClean="0"/>
              <a:t> de </a:t>
            </a:r>
            <a:r>
              <a:rPr lang="en-US" dirty="0" err="1" smtClean="0"/>
              <a:t>distúrbio</a:t>
            </a:r>
            <a:r>
              <a:rPr lang="en-US" dirty="0" smtClean="0"/>
              <a:t>.</a:t>
            </a:r>
            <a:endParaRPr lang="en-US" dirty="0"/>
          </a:p>
        </p:txBody>
      </p:sp>
    </p:spTree>
    <p:extLst>
      <p:ext uri="{BB962C8B-B14F-4D97-AF65-F5344CB8AC3E}">
        <p14:creationId xmlns:p14="http://schemas.microsoft.com/office/powerpoint/2010/main" val="910943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490" t="19076" r="5004" b="15160"/>
          <a:stretch/>
        </p:blipFill>
        <p:spPr>
          <a:xfrm>
            <a:off x="1187586" y="164975"/>
            <a:ext cx="7026551" cy="3843449"/>
          </a:xfrm>
          <a:prstGeom prst="rect">
            <a:avLst/>
          </a:prstGeom>
        </p:spPr>
      </p:pic>
      <p:sp>
        <p:nvSpPr>
          <p:cNvPr id="3" name="Rectangle 2"/>
          <p:cNvSpPr/>
          <p:nvPr/>
        </p:nvSpPr>
        <p:spPr>
          <a:xfrm>
            <a:off x="263908" y="4542843"/>
            <a:ext cx="8544022" cy="2031325"/>
          </a:xfrm>
          <a:prstGeom prst="rect">
            <a:avLst/>
          </a:prstGeom>
        </p:spPr>
        <p:txBody>
          <a:bodyPr wrap="square">
            <a:spAutoFit/>
          </a:bodyPr>
          <a:lstStyle/>
          <a:p>
            <a:r>
              <a:rPr lang="en-US" i="1" dirty="0" smtClean="0"/>
              <a:t>S: </a:t>
            </a:r>
            <a:r>
              <a:rPr lang="en-US" dirty="0" err="1" smtClean="0"/>
              <a:t>Quanto</a:t>
            </a:r>
            <a:r>
              <a:rPr lang="en-US" dirty="0" smtClean="0"/>
              <a:t> </a:t>
            </a:r>
            <a:r>
              <a:rPr lang="en-US" dirty="0" err="1" smtClean="0"/>
              <a:t>maior</a:t>
            </a:r>
            <a:r>
              <a:rPr lang="en-US" dirty="0" smtClean="0"/>
              <a:t> a </a:t>
            </a:r>
            <a:r>
              <a:rPr lang="en-US" dirty="0" err="1" smtClean="0"/>
              <a:t>riqueza</a:t>
            </a:r>
            <a:r>
              <a:rPr lang="en-US" dirty="0" smtClean="0"/>
              <a:t> </a:t>
            </a:r>
            <a:r>
              <a:rPr lang="en-US" dirty="0" err="1" smtClean="0"/>
              <a:t>inicial</a:t>
            </a:r>
            <a:r>
              <a:rPr lang="en-US" dirty="0" smtClean="0"/>
              <a:t>, </a:t>
            </a:r>
            <a:r>
              <a:rPr lang="en-US" dirty="0" err="1" smtClean="0"/>
              <a:t>mais</a:t>
            </a:r>
            <a:r>
              <a:rPr lang="en-US" dirty="0" smtClean="0"/>
              <a:t> </a:t>
            </a:r>
            <a:r>
              <a:rPr lang="en-US" dirty="0" err="1" smtClean="0"/>
              <a:t>não-unimodal</a:t>
            </a:r>
            <a:r>
              <a:rPr lang="en-US" dirty="0" smtClean="0"/>
              <a:t> </a:t>
            </a:r>
            <a:r>
              <a:rPr lang="en-US" dirty="0" err="1" smtClean="0"/>
              <a:t>é</a:t>
            </a:r>
            <a:r>
              <a:rPr lang="en-US" dirty="0" smtClean="0"/>
              <a:t> a </a:t>
            </a:r>
            <a:r>
              <a:rPr lang="en-US" dirty="0" err="1" smtClean="0"/>
              <a:t>distribuição</a:t>
            </a:r>
            <a:r>
              <a:rPr lang="en-US" dirty="0" smtClean="0"/>
              <a:t> de </a:t>
            </a:r>
            <a:r>
              <a:rPr lang="en-US" dirty="0" err="1" smtClean="0"/>
              <a:t>estratégias</a:t>
            </a:r>
            <a:r>
              <a:rPr lang="en-US" dirty="0" smtClean="0"/>
              <a:t>. </a:t>
            </a:r>
            <a:r>
              <a:rPr lang="pt-BR" dirty="0" smtClean="0"/>
              <a:t>Isso era esperado porque quanto maior o número de espécies na comunidade, menor a abundância de cada espécie (dado que o número total de indivíduos na comunidade é fixo), o que permite que a estratégia média de cada uma desvie em relação à média da distribuição esperada para a comunidade</a:t>
            </a:r>
            <a:r>
              <a:rPr lang="en-US" dirty="0" smtClean="0"/>
              <a:t>.</a:t>
            </a:r>
          </a:p>
          <a:p>
            <a:r>
              <a:rPr lang="en-US" dirty="0" smtClean="0"/>
              <a:t>(</a:t>
            </a:r>
            <a:r>
              <a:rPr lang="en-US" dirty="0" err="1" smtClean="0"/>
              <a:t>corroborado</a:t>
            </a:r>
            <a:r>
              <a:rPr lang="en-US" dirty="0" smtClean="0"/>
              <a:t> </a:t>
            </a:r>
            <a:r>
              <a:rPr lang="en-US" dirty="0" err="1" smtClean="0"/>
              <a:t>pela</a:t>
            </a:r>
            <a:r>
              <a:rPr lang="en-US" dirty="0" smtClean="0"/>
              <a:t> </a:t>
            </a:r>
            <a:r>
              <a:rPr lang="en-US" dirty="0" err="1" smtClean="0"/>
              <a:t>correlação</a:t>
            </a:r>
            <a:r>
              <a:rPr lang="en-US" dirty="0" smtClean="0"/>
              <a:t> com o </a:t>
            </a:r>
            <a:r>
              <a:rPr lang="en-US" dirty="0" err="1" smtClean="0"/>
              <a:t>coeficiente</a:t>
            </a:r>
            <a:r>
              <a:rPr lang="en-US" dirty="0" smtClean="0"/>
              <a:t> de </a:t>
            </a:r>
            <a:r>
              <a:rPr lang="en-US" dirty="0" err="1" smtClean="0"/>
              <a:t>variação</a:t>
            </a:r>
            <a:r>
              <a:rPr lang="en-US" dirty="0" smtClean="0"/>
              <a:t> </a:t>
            </a:r>
            <a:r>
              <a:rPr lang="en-US" dirty="0" err="1" smtClean="0"/>
              <a:t>interespecífico</a:t>
            </a:r>
            <a:r>
              <a:rPr lang="en-US" dirty="0" smtClean="0"/>
              <a:t>)</a:t>
            </a:r>
          </a:p>
          <a:p>
            <a:endParaRPr lang="en-US" dirty="0"/>
          </a:p>
        </p:txBody>
      </p:sp>
      <p:sp>
        <p:nvSpPr>
          <p:cNvPr id="2" name="TextBox 1"/>
          <p:cNvSpPr txBox="1"/>
          <p:nvPr/>
        </p:nvSpPr>
        <p:spPr>
          <a:xfrm rot="16200000">
            <a:off x="-1002979" y="1519426"/>
            <a:ext cx="3276015" cy="830997"/>
          </a:xfrm>
          <a:prstGeom prst="rect">
            <a:avLst/>
          </a:prstGeom>
          <a:noFill/>
        </p:spPr>
        <p:txBody>
          <a:bodyPr wrap="square" rtlCol="0">
            <a:spAutoFit/>
          </a:bodyPr>
          <a:lstStyle/>
          <a:p>
            <a:pPr algn="ctr"/>
            <a:r>
              <a:rPr lang="en-US" sz="2400" dirty="0" err="1" smtClean="0"/>
              <a:t>Correlação</a:t>
            </a:r>
            <a:r>
              <a:rPr lang="en-US" sz="2400" dirty="0" smtClean="0"/>
              <a:t> </a:t>
            </a:r>
            <a:r>
              <a:rPr lang="en-US" sz="2400" dirty="0" err="1" smtClean="0"/>
              <a:t>Parcial</a:t>
            </a:r>
            <a:r>
              <a:rPr lang="en-US" sz="2400" dirty="0" smtClean="0"/>
              <a:t> com o </a:t>
            </a:r>
            <a:r>
              <a:rPr lang="en-US" sz="2400" dirty="0" err="1" smtClean="0"/>
              <a:t>Coeficiente</a:t>
            </a:r>
            <a:r>
              <a:rPr lang="en-US" sz="2400" dirty="0" smtClean="0"/>
              <a:t> de Pearson</a:t>
            </a:r>
            <a:endParaRPr lang="en-US" sz="2400" dirty="0"/>
          </a:p>
        </p:txBody>
      </p:sp>
    </p:spTree>
    <p:extLst>
      <p:ext uri="{BB962C8B-B14F-4D97-AF65-F5344CB8AC3E}">
        <p14:creationId xmlns:p14="http://schemas.microsoft.com/office/powerpoint/2010/main" val="910943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490" t="19076" r="5004" b="15160"/>
          <a:stretch/>
        </p:blipFill>
        <p:spPr>
          <a:xfrm>
            <a:off x="1187586" y="164975"/>
            <a:ext cx="7026551" cy="3843449"/>
          </a:xfrm>
          <a:prstGeom prst="rect">
            <a:avLst/>
          </a:prstGeom>
        </p:spPr>
      </p:pic>
      <p:sp>
        <p:nvSpPr>
          <p:cNvPr id="3" name="Rectangle 2"/>
          <p:cNvSpPr/>
          <p:nvPr/>
        </p:nvSpPr>
        <p:spPr>
          <a:xfrm>
            <a:off x="263908" y="4542843"/>
            <a:ext cx="8544022" cy="1200329"/>
          </a:xfrm>
          <a:prstGeom prst="rect">
            <a:avLst/>
          </a:prstGeom>
        </p:spPr>
        <p:txBody>
          <a:bodyPr wrap="square">
            <a:spAutoFit/>
          </a:bodyPr>
          <a:lstStyle/>
          <a:p>
            <a:r>
              <a:rPr lang="en-US" i="1" dirty="0" smtClean="0"/>
              <a:t>xi0: </a:t>
            </a:r>
            <a:r>
              <a:rPr lang="en-US" dirty="0" err="1" smtClean="0"/>
              <a:t>Quanto</a:t>
            </a:r>
            <a:r>
              <a:rPr lang="en-US" dirty="0" smtClean="0"/>
              <a:t> </a:t>
            </a:r>
            <a:r>
              <a:rPr lang="en-US" dirty="0" err="1" smtClean="0"/>
              <a:t>maior</a:t>
            </a:r>
            <a:r>
              <a:rPr lang="en-US" dirty="0" smtClean="0"/>
              <a:t> </a:t>
            </a:r>
            <a:r>
              <a:rPr lang="x-none" dirty="0" smtClean="0"/>
              <a:t>o número de propágulos produzidos inicialmente, mais unimodal é a distribuição de estratégias de vida num tempo posterior. </a:t>
            </a:r>
            <a:r>
              <a:rPr lang="x-none" dirty="0" smtClean="0">
                <a:solidFill>
                  <a:srgbClr val="FF0000"/>
                </a:solidFill>
              </a:rPr>
              <a:t>Por que? </a:t>
            </a:r>
            <a:endParaRPr lang="en-US" dirty="0" smtClean="0">
              <a:solidFill>
                <a:srgbClr val="FF0000"/>
              </a:solidFill>
            </a:endParaRPr>
          </a:p>
          <a:p>
            <a:endParaRPr lang="en-US" dirty="0" smtClean="0"/>
          </a:p>
          <a:p>
            <a:r>
              <a:rPr lang="en-US" i="1" dirty="0" smtClean="0"/>
              <a:t>dp</a:t>
            </a:r>
            <a:r>
              <a:rPr lang="en-US" dirty="0" smtClean="0"/>
              <a:t>: </a:t>
            </a:r>
            <a:r>
              <a:rPr lang="en-US" dirty="0" err="1" smtClean="0"/>
              <a:t>Quanto</a:t>
            </a:r>
            <a:r>
              <a:rPr lang="en-US" dirty="0" smtClean="0"/>
              <a:t> </a:t>
            </a:r>
            <a:r>
              <a:rPr lang="en-US" dirty="0" err="1" smtClean="0"/>
              <a:t>maior</a:t>
            </a:r>
            <a:r>
              <a:rPr lang="en-US" dirty="0" smtClean="0"/>
              <a:t> a “taxa de </a:t>
            </a:r>
            <a:r>
              <a:rPr lang="en-US" dirty="0" err="1" smtClean="0"/>
              <a:t>mutação</a:t>
            </a:r>
            <a:r>
              <a:rPr lang="en-US" dirty="0" smtClean="0"/>
              <a:t>”, </a:t>
            </a:r>
            <a:r>
              <a:rPr lang="en-US" dirty="0" err="1" smtClean="0"/>
              <a:t>mais</a:t>
            </a:r>
            <a:r>
              <a:rPr lang="en-US" dirty="0" smtClean="0"/>
              <a:t> </a:t>
            </a:r>
            <a:r>
              <a:rPr lang="en-US" dirty="0" err="1" smtClean="0"/>
              <a:t>unimodal</a:t>
            </a:r>
            <a:r>
              <a:rPr lang="en-US" dirty="0" smtClean="0"/>
              <a:t>. </a:t>
            </a:r>
            <a:r>
              <a:rPr lang="en-US" dirty="0" err="1" smtClean="0">
                <a:solidFill>
                  <a:srgbClr val="FF0000"/>
                </a:solidFill>
              </a:rPr>
              <a:t>Por</a:t>
            </a:r>
            <a:r>
              <a:rPr lang="en-US" dirty="0" smtClean="0">
                <a:solidFill>
                  <a:srgbClr val="FF0000"/>
                </a:solidFill>
              </a:rPr>
              <a:t> </a:t>
            </a:r>
            <a:r>
              <a:rPr lang="en-US" dirty="0" err="1" smtClean="0">
                <a:solidFill>
                  <a:srgbClr val="FF0000"/>
                </a:solidFill>
              </a:rPr>
              <a:t>que</a:t>
            </a:r>
            <a:r>
              <a:rPr lang="en-US" dirty="0" smtClean="0">
                <a:solidFill>
                  <a:srgbClr val="FF0000"/>
                </a:solidFill>
              </a:rPr>
              <a:t>? </a:t>
            </a:r>
            <a:endParaRPr lang="en-US" dirty="0">
              <a:solidFill>
                <a:srgbClr val="FF0000"/>
              </a:solidFill>
            </a:endParaRPr>
          </a:p>
        </p:txBody>
      </p:sp>
      <p:sp>
        <p:nvSpPr>
          <p:cNvPr id="2" name="TextBox 1"/>
          <p:cNvSpPr txBox="1"/>
          <p:nvPr/>
        </p:nvSpPr>
        <p:spPr>
          <a:xfrm rot="16200000">
            <a:off x="-1100638" y="1320168"/>
            <a:ext cx="3471333" cy="830997"/>
          </a:xfrm>
          <a:prstGeom prst="rect">
            <a:avLst/>
          </a:prstGeom>
          <a:noFill/>
        </p:spPr>
        <p:txBody>
          <a:bodyPr wrap="square" rtlCol="0">
            <a:spAutoFit/>
          </a:bodyPr>
          <a:lstStyle/>
          <a:p>
            <a:pPr algn="ctr"/>
            <a:r>
              <a:rPr lang="en-US" sz="2400" dirty="0" err="1" smtClean="0"/>
              <a:t>Correlação</a:t>
            </a:r>
            <a:r>
              <a:rPr lang="en-US" sz="2400" dirty="0" smtClean="0"/>
              <a:t> </a:t>
            </a:r>
            <a:r>
              <a:rPr lang="en-US" sz="2400" dirty="0" err="1" smtClean="0"/>
              <a:t>Parcial</a:t>
            </a:r>
            <a:r>
              <a:rPr lang="en-US" sz="2400" dirty="0" smtClean="0"/>
              <a:t> com o </a:t>
            </a:r>
            <a:r>
              <a:rPr lang="en-US" sz="2400" dirty="0" err="1" smtClean="0"/>
              <a:t>Coeficiente</a:t>
            </a:r>
            <a:r>
              <a:rPr lang="en-US" sz="2400" dirty="0" smtClean="0"/>
              <a:t> de Pearson</a:t>
            </a:r>
            <a:endParaRPr lang="en-US" sz="2400" dirty="0"/>
          </a:p>
        </p:txBody>
      </p:sp>
    </p:spTree>
    <p:extLst>
      <p:ext uri="{BB962C8B-B14F-4D97-AF65-F5344CB8AC3E}">
        <p14:creationId xmlns:p14="http://schemas.microsoft.com/office/powerpoint/2010/main" val="1050498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693" t="17608" r="5825" b="14999"/>
          <a:stretch/>
        </p:blipFill>
        <p:spPr>
          <a:xfrm>
            <a:off x="1204080" y="131978"/>
            <a:ext cx="6944080" cy="4206351"/>
          </a:xfrm>
          <a:prstGeom prst="rect">
            <a:avLst/>
          </a:prstGeom>
        </p:spPr>
      </p:pic>
      <p:sp>
        <p:nvSpPr>
          <p:cNvPr id="3" name="TextBox 2"/>
          <p:cNvSpPr txBox="1"/>
          <p:nvPr/>
        </p:nvSpPr>
        <p:spPr>
          <a:xfrm rot="16200000">
            <a:off x="-1028379" y="1544826"/>
            <a:ext cx="3326815" cy="830997"/>
          </a:xfrm>
          <a:prstGeom prst="rect">
            <a:avLst/>
          </a:prstGeom>
          <a:noFill/>
        </p:spPr>
        <p:txBody>
          <a:bodyPr wrap="square" rtlCol="0">
            <a:spAutoFit/>
          </a:bodyPr>
          <a:lstStyle/>
          <a:p>
            <a:pPr algn="ctr"/>
            <a:r>
              <a:rPr lang="en-US" sz="2400" dirty="0" err="1" smtClean="0"/>
              <a:t>Correlação</a:t>
            </a:r>
            <a:r>
              <a:rPr lang="en-US" sz="2400" dirty="0" smtClean="0"/>
              <a:t> </a:t>
            </a:r>
            <a:r>
              <a:rPr lang="en-US" sz="2400" dirty="0" err="1" smtClean="0"/>
              <a:t>Parcial</a:t>
            </a:r>
            <a:r>
              <a:rPr lang="en-US" sz="2400" dirty="0" smtClean="0"/>
              <a:t> com a </a:t>
            </a:r>
            <a:r>
              <a:rPr lang="en-US" sz="2400" dirty="0" err="1" smtClean="0"/>
              <a:t>variância</a:t>
            </a:r>
            <a:r>
              <a:rPr lang="en-US" sz="2400" dirty="0" smtClean="0"/>
              <a:t> </a:t>
            </a:r>
            <a:r>
              <a:rPr lang="en-US" sz="2400" dirty="0" err="1" smtClean="0"/>
              <a:t>interespecífica</a:t>
            </a:r>
            <a:endParaRPr lang="en-US" sz="2400" dirty="0"/>
          </a:p>
        </p:txBody>
      </p:sp>
      <p:sp>
        <p:nvSpPr>
          <p:cNvPr id="5" name="Rectangle 4"/>
          <p:cNvSpPr/>
          <p:nvPr/>
        </p:nvSpPr>
        <p:spPr>
          <a:xfrm>
            <a:off x="263908" y="4707793"/>
            <a:ext cx="8544022" cy="1477328"/>
          </a:xfrm>
          <a:prstGeom prst="rect">
            <a:avLst/>
          </a:prstGeom>
        </p:spPr>
        <p:txBody>
          <a:bodyPr wrap="square">
            <a:spAutoFit/>
          </a:bodyPr>
          <a:lstStyle/>
          <a:p>
            <a:r>
              <a:rPr lang="en-US" i="1" dirty="0" smtClean="0"/>
              <a:t>S:</a:t>
            </a:r>
            <a:r>
              <a:rPr lang="pt-BR" dirty="0"/>
              <a:t> </a:t>
            </a:r>
            <a:r>
              <a:rPr lang="pt-BR" dirty="0" smtClean="0"/>
              <a:t>corrobora resultados anteriores.</a:t>
            </a:r>
            <a:endParaRPr lang="en-US" dirty="0" smtClean="0"/>
          </a:p>
          <a:p>
            <a:r>
              <a:rPr lang="en-US" i="1" dirty="0" smtClean="0"/>
              <a:t>xi0</a:t>
            </a:r>
            <a:r>
              <a:rPr lang="en-US" dirty="0" smtClean="0"/>
              <a:t>: </a:t>
            </a:r>
            <a:r>
              <a:rPr lang="en-US" dirty="0" err="1" smtClean="0">
                <a:solidFill>
                  <a:srgbClr val="FF0000"/>
                </a:solidFill>
              </a:rPr>
              <a:t>porque</a:t>
            </a:r>
            <a:r>
              <a:rPr lang="en-US" dirty="0" smtClean="0">
                <a:solidFill>
                  <a:srgbClr val="FF0000"/>
                </a:solidFill>
              </a:rPr>
              <a:t>, </a:t>
            </a:r>
            <a:r>
              <a:rPr lang="en-US" dirty="0" err="1" smtClean="0">
                <a:solidFill>
                  <a:srgbClr val="FF0000"/>
                </a:solidFill>
              </a:rPr>
              <a:t>afinal</a:t>
            </a:r>
            <a:r>
              <a:rPr lang="en-US" dirty="0">
                <a:solidFill>
                  <a:srgbClr val="FF0000"/>
                </a:solidFill>
              </a:rPr>
              <a:t>?</a:t>
            </a:r>
            <a:endParaRPr lang="en-US" dirty="0" smtClean="0">
              <a:solidFill>
                <a:srgbClr val="FF0000"/>
              </a:solidFill>
            </a:endParaRPr>
          </a:p>
          <a:p>
            <a:r>
              <a:rPr lang="en-US" i="1" dirty="0"/>
              <a:t>d</a:t>
            </a:r>
            <a:r>
              <a:rPr lang="en-US" i="1" dirty="0" smtClean="0"/>
              <a:t>ist.pos: </a:t>
            </a:r>
            <a:r>
              <a:rPr lang="en-US" dirty="0" err="1" smtClean="0"/>
              <a:t>quanto</a:t>
            </a:r>
            <a:r>
              <a:rPr lang="en-US" dirty="0" smtClean="0"/>
              <a:t> </a:t>
            </a:r>
            <a:r>
              <a:rPr lang="en-US" dirty="0" err="1" smtClean="0"/>
              <a:t>menor</a:t>
            </a:r>
            <a:r>
              <a:rPr lang="en-US" dirty="0" smtClean="0"/>
              <a:t> a </a:t>
            </a:r>
            <a:r>
              <a:rPr lang="en-US" dirty="0" err="1" smtClean="0"/>
              <a:t>frequência</a:t>
            </a:r>
            <a:r>
              <a:rPr lang="en-US" dirty="0" smtClean="0"/>
              <a:t> de </a:t>
            </a:r>
            <a:r>
              <a:rPr lang="en-US" dirty="0" err="1" smtClean="0"/>
              <a:t>distúrbios</a:t>
            </a:r>
            <a:r>
              <a:rPr lang="en-US" dirty="0" smtClean="0"/>
              <a:t>, </a:t>
            </a:r>
            <a:r>
              <a:rPr lang="en-US" dirty="0" err="1" smtClean="0"/>
              <a:t>maior</a:t>
            </a:r>
            <a:r>
              <a:rPr lang="en-US" dirty="0" smtClean="0"/>
              <a:t> a </a:t>
            </a:r>
            <a:r>
              <a:rPr lang="en-US" dirty="0" err="1" smtClean="0"/>
              <a:t>variância</a:t>
            </a:r>
            <a:r>
              <a:rPr lang="en-US" dirty="0" smtClean="0"/>
              <a:t> de </a:t>
            </a:r>
            <a:r>
              <a:rPr lang="en-US" dirty="0" err="1" smtClean="0"/>
              <a:t>estratégias</a:t>
            </a:r>
            <a:r>
              <a:rPr lang="en-US" dirty="0" smtClean="0"/>
              <a:t> entre as </a:t>
            </a:r>
            <a:r>
              <a:rPr lang="en-US" dirty="0" err="1" smtClean="0"/>
              <a:t>espécies</a:t>
            </a:r>
            <a:r>
              <a:rPr lang="en-US" dirty="0" smtClean="0"/>
              <a:t>. </a:t>
            </a:r>
            <a:r>
              <a:rPr lang="en-US" dirty="0" err="1" smtClean="0"/>
              <a:t>Novamente</a:t>
            </a:r>
            <a:r>
              <a:rPr lang="en-US" dirty="0" smtClean="0"/>
              <a:t>, </a:t>
            </a:r>
            <a:r>
              <a:rPr lang="en-US" dirty="0" err="1" smtClean="0"/>
              <a:t>parece</a:t>
            </a:r>
            <a:r>
              <a:rPr lang="en-US" dirty="0" smtClean="0"/>
              <a:t> </a:t>
            </a:r>
            <a:r>
              <a:rPr lang="en-US" dirty="0" err="1" smtClean="0"/>
              <a:t>que</a:t>
            </a:r>
            <a:r>
              <a:rPr lang="en-US" dirty="0" smtClean="0"/>
              <a:t> </a:t>
            </a:r>
            <a:r>
              <a:rPr lang="en-US" dirty="0" err="1" smtClean="0"/>
              <a:t>frequências</a:t>
            </a:r>
            <a:r>
              <a:rPr lang="en-US" dirty="0" smtClean="0"/>
              <a:t> </a:t>
            </a:r>
            <a:r>
              <a:rPr lang="en-US" dirty="0" err="1" smtClean="0"/>
              <a:t>maiores</a:t>
            </a:r>
            <a:r>
              <a:rPr lang="en-US" dirty="0" smtClean="0"/>
              <a:t> de </a:t>
            </a:r>
            <a:r>
              <a:rPr lang="en-US" dirty="0" err="1" smtClean="0"/>
              <a:t>distúrbio</a:t>
            </a:r>
            <a:r>
              <a:rPr lang="en-US" dirty="0" smtClean="0"/>
              <a:t> </a:t>
            </a:r>
            <a:r>
              <a:rPr lang="en-US" dirty="0" err="1" smtClean="0"/>
              <a:t>exercem</a:t>
            </a:r>
            <a:r>
              <a:rPr lang="en-US" dirty="0" smtClean="0"/>
              <a:t> </a:t>
            </a:r>
            <a:r>
              <a:rPr lang="en-US" dirty="0" err="1" smtClean="0"/>
              <a:t>maior</a:t>
            </a:r>
            <a:r>
              <a:rPr lang="en-US" dirty="0" smtClean="0"/>
              <a:t> </a:t>
            </a:r>
            <a:r>
              <a:rPr lang="en-US" dirty="0" err="1" smtClean="0"/>
              <a:t>pressão</a:t>
            </a:r>
            <a:r>
              <a:rPr lang="en-US" dirty="0" smtClean="0"/>
              <a:t> </a:t>
            </a:r>
            <a:r>
              <a:rPr lang="en-US" dirty="0" err="1" smtClean="0"/>
              <a:t>seletiva</a:t>
            </a:r>
            <a:r>
              <a:rPr lang="en-US" dirty="0" smtClean="0"/>
              <a:t>. </a:t>
            </a:r>
            <a:r>
              <a:rPr lang="en-US" i="1" dirty="0" smtClean="0"/>
              <a:t> </a:t>
            </a:r>
            <a:endParaRPr lang="en-US" i="1" dirty="0"/>
          </a:p>
        </p:txBody>
      </p:sp>
    </p:spTree>
    <p:extLst>
      <p:ext uri="{BB962C8B-B14F-4D97-AF65-F5344CB8AC3E}">
        <p14:creationId xmlns:p14="http://schemas.microsoft.com/office/powerpoint/2010/main" val="9109439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1529" r="4900" b="13149"/>
          <a:stretch/>
        </p:blipFill>
        <p:spPr>
          <a:xfrm>
            <a:off x="595434" y="65987"/>
            <a:ext cx="7618703" cy="4701215"/>
          </a:xfrm>
          <a:prstGeom prst="rect">
            <a:avLst/>
          </a:prstGeom>
        </p:spPr>
      </p:pic>
      <p:sp>
        <p:nvSpPr>
          <p:cNvPr id="5" name="Rectangle 4"/>
          <p:cNvSpPr/>
          <p:nvPr/>
        </p:nvSpPr>
        <p:spPr>
          <a:xfrm>
            <a:off x="263908" y="4707793"/>
            <a:ext cx="8544022" cy="2031325"/>
          </a:xfrm>
          <a:prstGeom prst="rect">
            <a:avLst/>
          </a:prstGeom>
        </p:spPr>
        <p:txBody>
          <a:bodyPr wrap="square">
            <a:spAutoFit/>
          </a:bodyPr>
          <a:lstStyle/>
          <a:p>
            <a:r>
              <a:rPr lang="en-US" i="1" dirty="0" smtClean="0"/>
              <a:t>S: </a:t>
            </a:r>
            <a:r>
              <a:rPr lang="pt-BR" dirty="0" smtClean="0"/>
              <a:t>quanto maior a riqueza inicial, mais diferentes são as estratégias das espécies em um tempo posterior.</a:t>
            </a:r>
            <a:endParaRPr lang="en-US" dirty="0" smtClean="0"/>
          </a:p>
          <a:p>
            <a:r>
              <a:rPr lang="en-US" i="1" dirty="0" smtClean="0"/>
              <a:t>xi0</a:t>
            </a:r>
            <a:r>
              <a:rPr lang="en-US" dirty="0" smtClean="0"/>
              <a:t>: “</a:t>
            </a:r>
            <a:r>
              <a:rPr lang="en-US" dirty="0" err="1" smtClean="0"/>
              <a:t>Quanto</a:t>
            </a:r>
            <a:r>
              <a:rPr lang="en-US" dirty="0" smtClean="0"/>
              <a:t> </a:t>
            </a:r>
            <a:r>
              <a:rPr lang="en-US" dirty="0" err="1" smtClean="0"/>
              <a:t>maior</a:t>
            </a:r>
            <a:r>
              <a:rPr lang="en-US" dirty="0" smtClean="0"/>
              <a:t> o </a:t>
            </a:r>
            <a:r>
              <a:rPr lang="en-US" dirty="0" err="1" smtClean="0"/>
              <a:t>número</a:t>
            </a:r>
            <a:r>
              <a:rPr lang="en-US" dirty="0" smtClean="0"/>
              <a:t> de </a:t>
            </a:r>
            <a:r>
              <a:rPr lang="en-US" dirty="0" err="1" smtClean="0"/>
              <a:t>propágulos</a:t>
            </a:r>
            <a:r>
              <a:rPr lang="en-US" dirty="0" smtClean="0"/>
              <a:t> </a:t>
            </a:r>
            <a:r>
              <a:rPr lang="en-US" dirty="0" err="1" smtClean="0"/>
              <a:t>produzidos</a:t>
            </a:r>
            <a:r>
              <a:rPr lang="en-US" dirty="0" smtClean="0"/>
              <a:t> </a:t>
            </a:r>
            <a:r>
              <a:rPr lang="en-US" dirty="0" err="1" smtClean="0"/>
              <a:t>inicialmente</a:t>
            </a:r>
            <a:r>
              <a:rPr lang="en-US" dirty="0" smtClean="0"/>
              <a:t>, </a:t>
            </a:r>
            <a:r>
              <a:rPr lang="en-US" dirty="0" err="1" smtClean="0"/>
              <a:t>mais</a:t>
            </a:r>
            <a:r>
              <a:rPr lang="en-US" dirty="0" smtClean="0"/>
              <a:t> </a:t>
            </a:r>
            <a:r>
              <a:rPr lang="en-US" dirty="0" err="1" smtClean="0"/>
              <a:t>parecidas</a:t>
            </a:r>
            <a:r>
              <a:rPr lang="en-US" dirty="0" smtClean="0"/>
              <a:t> </a:t>
            </a:r>
            <a:r>
              <a:rPr lang="en-US" dirty="0" err="1" smtClean="0"/>
              <a:t>são</a:t>
            </a:r>
            <a:r>
              <a:rPr lang="en-US" dirty="0" smtClean="0"/>
              <a:t> as </a:t>
            </a:r>
            <a:r>
              <a:rPr lang="en-US" dirty="0" err="1" smtClean="0"/>
              <a:t>espécies</a:t>
            </a:r>
            <a:r>
              <a:rPr lang="en-US" dirty="0" smtClean="0"/>
              <a:t> entre </a:t>
            </a:r>
            <a:r>
              <a:rPr lang="en-US" dirty="0" err="1" smtClean="0"/>
              <a:t>si</a:t>
            </a:r>
            <a:r>
              <a:rPr lang="en-US" dirty="0" smtClean="0"/>
              <a:t>”. </a:t>
            </a:r>
            <a:r>
              <a:rPr lang="en-US" dirty="0" err="1" smtClean="0"/>
              <a:t>Acho</a:t>
            </a:r>
            <a:r>
              <a:rPr lang="en-US" dirty="0" smtClean="0"/>
              <a:t> </a:t>
            </a:r>
            <a:r>
              <a:rPr lang="en-US" dirty="0" err="1" smtClean="0"/>
              <a:t>que</a:t>
            </a:r>
            <a:r>
              <a:rPr lang="en-US" dirty="0" smtClean="0"/>
              <a:t> </a:t>
            </a:r>
            <a:r>
              <a:rPr lang="en-US" dirty="0" err="1" smtClean="0"/>
              <a:t>não</a:t>
            </a:r>
            <a:r>
              <a:rPr lang="en-US" dirty="0" smtClean="0"/>
              <a:t> </a:t>
            </a:r>
            <a:r>
              <a:rPr lang="en-US" dirty="0" err="1" smtClean="0"/>
              <a:t>posso</a:t>
            </a:r>
            <a:r>
              <a:rPr lang="en-US" dirty="0" smtClean="0"/>
              <a:t> </a:t>
            </a:r>
            <a:r>
              <a:rPr lang="en-US" dirty="0" err="1" smtClean="0"/>
              <a:t>falar</a:t>
            </a:r>
            <a:r>
              <a:rPr lang="en-US" dirty="0" smtClean="0"/>
              <a:t> </a:t>
            </a:r>
            <a:r>
              <a:rPr lang="en-US" dirty="0" err="1" smtClean="0"/>
              <a:t>isso</a:t>
            </a:r>
            <a:r>
              <a:rPr lang="en-US" dirty="0" smtClean="0"/>
              <a:t>, </a:t>
            </a:r>
            <a:r>
              <a:rPr lang="en-US" dirty="0" err="1" smtClean="0"/>
              <a:t>porque</a:t>
            </a:r>
            <a:r>
              <a:rPr lang="en-US" dirty="0" smtClean="0"/>
              <a:t> </a:t>
            </a:r>
            <a:r>
              <a:rPr lang="en-US" dirty="0" err="1" smtClean="0"/>
              <a:t>é</a:t>
            </a:r>
            <a:r>
              <a:rPr lang="en-US" dirty="0" smtClean="0"/>
              <a:t> </a:t>
            </a:r>
            <a:r>
              <a:rPr lang="en-US" dirty="0" err="1" smtClean="0"/>
              <a:t>esperado</a:t>
            </a:r>
            <a:r>
              <a:rPr lang="en-US" dirty="0" smtClean="0"/>
              <a:t> </a:t>
            </a:r>
            <a:r>
              <a:rPr lang="en-US" dirty="0" err="1" smtClean="0"/>
              <a:t>que</a:t>
            </a:r>
            <a:r>
              <a:rPr lang="en-US" dirty="0" smtClean="0"/>
              <a:t> o </a:t>
            </a:r>
            <a:r>
              <a:rPr lang="en-US" dirty="0" err="1" smtClean="0"/>
              <a:t>coeficiente</a:t>
            </a:r>
            <a:r>
              <a:rPr lang="en-US" dirty="0" smtClean="0"/>
              <a:t> de </a:t>
            </a:r>
            <a:r>
              <a:rPr lang="en-US" dirty="0" err="1" smtClean="0"/>
              <a:t>variação</a:t>
            </a:r>
            <a:r>
              <a:rPr lang="en-US" dirty="0" smtClean="0"/>
              <a:t> </a:t>
            </a:r>
            <a:r>
              <a:rPr lang="en-US" dirty="0" err="1" smtClean="0"/>
              <a:t>seja</a:t>
            </a:r>
            <a:r>
              <a:rPr lang="en-US" dirty="0" smtClean="0"/>
              <a:t> </a:t>
            </a:r>
            <a:r>
              <a:rPr lang="en-US" dirty="0" err="1" smtClean="0"/>
              <a:t>menor</a:t>
            </a:r>
            <a:r>
              <a:rPr lang="en-US" dirty="0" smtClean="0"/>
              <a:t> </a:t>
            </a:r>
            <a:r>
              <a:rPr lang="en-US" dirty="0" err="1" smtClean="0"/>
              <a:t>quanto</a:t>
            </a:r>
            <a:r>
              <a:rPr lang="en-US" dirty="0" smtClean="0"/>
              <a:t> </a:t>
            </a:r>
            <a:r>
              <a:rPr lang="en-US" dirty="0" err="1" smtClean="0"/>
              <a:t>maior</a:t>
            </a:r>
            <a:r>
              <a:rPr lang="en-US" dirty="0" smtClean="0"/>
              <a:t> a </a:t>
            </a:r>
            <a:r>
              <a:rPr lang="en-US" dirty="0" err="1" smtClean="0"/>
              <a:t>média</a:t>
            </a:r>
            <a:r>
              <a:rPr lang="en-US" dirty="0" smtClean="0"/>
              <a:t>. </a:t>
            </a:r>
            <a:r>
              <a:rPr lang="en-US" dirty="0" err="1" smtClean="0">
                <a:solidFill>
                  <a:srgbClr val="FF0000"/>
                </a:solidFill>
              </a:rPr>
              <a:t>Entretanto</a:t>
            </a:r>
            <a:r>
              <a:rPr lang="en-US" dirty="0" smtClean="0">
                <a:solidFill>
                  <a:srgbClr val="FF0000"/>
                </a:solidFill>
              </a:rPr>
              <a:t>, </a:t>
            </a:r>
            <a:r>
              <a:rPr lang="en-US" dirty="0" err="1" smtClean="0">
                <a:solidFill>
                  <a:srgbClr val="FF0000"/>
                </a:solidFill>
              </a:rPr>
              <a:t>acontece</a:t>
            </a:r>
            <a:r>
              <a:rPr lang="en-US" dirty="0" smtClean="0">
                <a:solidFill>
                  <a:srgbClr val="FF0000"/>
                </a:solidFill>
              </a:rPr>
              <a:t> a </a:t>
            </a:r>
            <a:r>
              <a:rPr lang="en-US" dirty="0" err="1" smtClean="0">
                <a:solidFill>
                  <a:srgbClr val="FF0000"/>
                </a:solidFill>
              </a:rPr>
              <a:t>mesma</a:t>
            </a:r>
            <a:r>
              <a:rPr lang="en-US" dirty="0" smtClean="0">
                <a:solidFill>
                  <a:srgbClr val="FF0000"/>
                </a:solidFill>
              </a:rPr>
              <a:t> </a:t>
            </a:r>
            <a:r>
              <a:rPr lang="en-US" dirty="0" err="1" smtClean="0">
                <a:solidFill>
                  <a:srgbClr val="FF0000"/>
                </a:solidFill>
              </a:rPr>
              <a:t>coisa</a:t>
            </a:r>
            <a:r>
              <a:rPr lang="en-US" dirty="0" smtClean="0">
                <a:solidFill>
                  <a:srgbClr val="FF0000"/>
                </a:solidFill>
              </a:rPr>
              <a:t> do </a:t>
            </a:r>
            <a:r>
              <a:rPr lang="en-US" dirty="0" err="1" smtClean="0">
                <a:solidFill>
                  <a:srgbClr val="FF0000"/>
                </a:solidFill>
              </a:rPr>
              <a:t>que</a:t>
            </a:r>
            <a:r>
              <a:rPr lang="en-US" dirty="0" smtClean="0">
                <a:solidFill>
                  <a:srgbClr val="FF0000"/>
                </a:solidFill>
              </a:rPr>
              <a:t> no </a:t>
            </a:r>
            <a:r>
              <a:rPr lang="en-US" dirty="0" err="1" smtClean="0">
                <a:solidFill>
                  <a:srgbClr val="FF0000"/>
                </a:solidFill>
              </a:rPr>
              <a:t>caso</a:t>
            </a:r>
            <a:r>
              <a:rPr lang="en-US" dirty="0" smtClean="0">
                <a:solidFill>
                  <a:srgbClr val="FF0000"/>
                </a:solidFill>
              </a:rPr>
              <a:t> </a:t>
            </a:r>
            <a:r>
              <a:rPr lang="en-US" dirty="0" err="1" smtClean="0">
                <a:solidFill>
                  <a:srgbClr val="FF0000"/>
                </a:solidFill>
              </a:rPr>
              <a:t>geral</a:t>
            </a:r>
            <a:r>
              <a:rPr lang="en-US" dirty="0" smtClean="0">
                <a:solidFill>
                  <a:srgbClr val="FF0000"/>
                </a:solidFill>
              </a:rPr>
              <a:t>: a </a:t>
            </a:r>
            <a:r>
              <a:rPr lang="en-US" dirty="0" err="1" smtClean="0">
                <a:solidFill>
                  <a:srgbClr val="FF0000"/>
                </a:solidFill>
              </a:rPr>
              <a:t>variância</a:t>
            </a:r>
            <a:r>
              <a:rPr lang="en-US" dirty="0" smtClean="0">
                <a:solidFill>
                  <a:srgbClr val="FF0000"/>
                </a:solidFill>
              </a:rPr>
              <a:t> </a:t>
            </a:r>
            <a:r>
              <a:rPr lang="en-US" dirty="0" err="1" smtClean="0">
                <a:solidFill>
                  <a:srgbClr val="FF0000"/>
                </a:solidFill>
              </a:rPr>
              <a:t>também</a:t>
            </a:r>
            <a:r>
              <a:rPr lang="en-US" dirty="0" smtClean="0">
                <a:solidFill>
                  <a:srgbClr val="FF0000"/>
                </a:solidFill>
              </a:rPr>
              <a:t> </a:t>
            </a:r>
            <a:r>
              <a:rPr lang="en-US" dirty="0" err="1" smtClean="0">
                <a:solidFill>
                  <a:srgbClr val="FF0000"/>
                </a:solidFill>
              </a:rPr>
              <a:t>aumenta</a:t>
            </a:r>
            <a:r>
              <a:rPr lang="en-US" dirty="0" smtClean="0">
                <a:solidFill>
                  <a:srgbClr val="FF0000"/>
                </a:solidFill>
              </a:rPr>
              <a:t> </a:t>
            </a:r>
            <a:r>
              <a:rPr lang="en-US" dirty="0" err="1" smtClean="0">
                <a:solidFill>
                  <a:srgbClr val="FF0000"/>
                </a:solidFill>
              </a:rPr>
              <a:t>quando</a:t>
            </a:r>
            <a:r>
              <a:rPr lang="en-US" dirty="0" smtClean="0">
                <a:solidFill>
                  <a:srgbClr val="FF0000"/>
                </a:solidFill>
              </a:rPr>
              <a:t> </a:t>
            </a:r>
            <a:r>
              <a:rPr lang="en-US" dirty="0" err="1" smtClean="0">
                <a:solidFill>
                  <a:srgbClr val="FF0000"/>
                </a:solidFill>
              </a:rPr>
              <a:t>aumentamos</a:t>
            </a:r>
            <a:r>
              <a:rPr lang="en-US" dirty="0" smtClean="0">
                <a:solidFill>
                  <a:srgbClr val="FF0000"/>
                </a:solidFill>
              </a:rPr>
              <a:t> xi0 (e </a:t>
            </a:r>
            <a:r>
              <a:rPr lang="en-US" dirty="0" err="1" smtClean="0">
                <a:solidFill>
                  <a:srgbClr val="FF0000"/>
                </a:solidFill>
              </a:rPr>
              <a:t>não</a:t>
            </a:r>
            <a:r>
              <a:rPr lang="en-US" dirty="0" smtClean="0">
                <a:solidFill>
                  <a:srgbClr val="FF0000"/>
                </a:solidFill>
              </a:rPr>
              <a:t> </a:t>
            </a:r>
            <a:r>
              <a:rPr lang="en-US" dirty="0" err="1" smtClean="0">
                <a:solidFill>
                  <a:srgbClr val="FF0000"/>
                </a:solidFill>
              </a:rPr>
              <a:t>apenas</a:t>
            </a:r>
            <a:r>
              <a:rPr lang="en-US" dirty="0" smtClean="0">
                <a:solidFill>
                  <a:srgbClr val="FF0000"/>
                </a:solidFill>
              </a:rPr>
              <a:t> a </a:t>
            </a:r>
            <a:r>
              <a:rPr lang="en-US" dirty="0" err="1" smtClean="0">
                <a:solidFill>
                  <a:srgbClr val="FF0000"/>
                </a:solidFill>
              </a:rPr>
              <a:t>média</a:t>
            </a:r>
            <a:r>
              <a:rPr lang="en-US" dirty="0" smtClean="0">
                <a:solidFill>
                  <a:srgbClr val="FF0000"/>
                </a:solidFill>
              </a:rPr>
              <a:t>), </a:t>
            </a:r>
            <a:r>
              <a:rPr lang="en-US" dirty="0" err="1" smtClean="0">
                <a:solidFill>
                  <a:srgbClr val="FF0000"/>
                </a:solidFill>
              </a:rPr>
              <a:t>então</a:t>
            </a:r>
            <a:r>
              <a:rPr lang="en-US" dirty="0" smtClean="0">
                <a:solidFill>
                  <a:srgbClr val="FF0000"/>
                </a:solidFill>
              </a:rPr>
              <a:t> </a:t>
            </a:r>
            <a:r>
              <a:rPr lang="en-US" dirty="0" err="1" smtClean="0">
                <a:solidFill>
                  <a:srgbClr val="FF0000"/>
                </a:solidFill>
              </a:rPr>
              <a:t>não</a:t>
            </a:r>
            <a:r>
              <a:rPr lang="en-US" dirty="0" smtClean="0">
                <a:solidFill>
                  <a:srgbClr val="FF0000"/>
                </a:solidFill>
              </a:rPr>
              <a:t> </a:t>
            </a:r>
            <a:r>
              <a:rPr lang="en-US" dirty="0" err="1" smtClean="0">
                <a:solidFill>
                  <a:srgbClr val="FF0000"/>
                </a:solidFill>
              </a:rPr>
              <a:t>faz</a:t>
            </a:r>
            <a:r>
              <a:rPr lang="en-US" dirty="0" smtClean="0">
                <a:solidFill>
                  <a:srgbClr val="FF0000"/>
                </a:solidFill>
              </a:rPr>
              <a:t> </a:t>
            </a:r>
            <a:r>
              <a:rPr lang="en-US" dirty="0" err="1" smtClean="0">
                <a:solidFill>
                  <a:srgbClr val="FF0000"/>
                </a:solidFill>
              </a:rPr>
              <a:t>sentido</a:t>
            </a:r>
            <a:r>
              <a:rPr lang="en-US" dirty="0" smtClean="0">
                <a:solidFill>
                  <a:srgbClr val="FF0000"/>
                </a:solidFill>
              </a:rPr>
              <a:t> o </a:t>
            </a:r>
            <a:r>
              <a:rPr lang="en-US" dirty="0" err="1" smtClean="0">
                <a:solidFill>
                  <a:srgbClr val="FF0000"/>
                </a:solidFill>
              </a:rPr>
              <a:t>coeficiente</a:t>
            </a:r>
            <a:r>
              <a:rPr lang="en-US" dirty="0" smtClean="0">
                <a:solidFill>
                  <a:srgbClr val="FF0000"/>
                </a:solidFill>
              </a:rPr>
              <a:t> de </a:t>
            </a:r>
            <a:r>
              <a:rPr lang="en-US" dirty="0" err="1" smtClean="0">
                <a:solidFill>
                  <a:srgbClr val="FF0000"/>
                </a:solidFill>
              </a:rPr>
              <a:t>variação</a:t>
            </a:r>
            <a:r>
              <a:rPr lang="en-US" dirty="0" smtClean="0">
                <a:solidFill>
                  <a:srgbClr val="FF0000"/>
                </a:solidFill>
              </a:rPr>
              <a:t> </a:t>
            </a:r>
            <a:r>
              <a:rPr lang="en-US" dirty="0" err="1" smtClean="0">
                <a:solidFill>
                  <a:srgbClr val="FF0000"/>
                </a:solidFill>
              </a:rPr>
              <a:t>ser</a:t>
            </a:r>
            <a:r>
              <a:rPr lang="en-US" dirty="0" smtClean="0">
                <a:solidFill>
                  <a:srgbClr val="FF0000"/>
                </a:solidFill>
              </a:rPr>
              <a:t> </a:t>
            </a:r>
            <a:r>
              <a:rPr lang="en-US" dirty="0" err="1" smtClean="0">
                <a:solidFill>
                  <a:srgbClr val="FF0000"/>
                </a:solidFill>
              </a:rPr>
              <a:t>menor</a:t>
            </a: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910943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7511"/>
            <a:ext cx="8229600" cy="1143000"/>
          </a:xfrm>
        </p:spPr>
        <p:txBody>
          <a:bodyPr/>
          <a:lstStyle/>
          <a:p>
            <a:r>
              <a:rPr lang="en-US" dirty="0" err="1" smtClean="0"/>
              <a:t>Análises</a:t>
            </a:r>
            <a:r>
              <a:rPr lang="en-US" dirty="0" smtClean="0"/>
              <a:t> </a:t>
            </a:r>
            <a:r>
              <a:rPr lang="en-US" dirty="0" err="1" smtClean="0"/>
              <a:t>exploratórias</a:t>
            </a:r>
            <a:endParaRPr lang="en-US" dirty="0"/>
          </a:p>
        </p:txBody>
      </p:sp>
    </p:spTree>
    <p:extLst>
      <p:ext uri="{BB962C8B-B14F-4D97-AF65-F5344CB8AC3E}">
        <p14:creationId xmlns:p14="http://schemas.microsoft.com/office/powerpoint/2010/main" val="4103719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698"/>
            <a:ext cx="8229600" cy="1143000"/>
          </a:xfrm>
        </p:spPr>
        <p:txBody>
          <a:bodyPr/>
          <a:lstStyle/>
          <a:p>
            <a:r>
              <a:rPr lang="en-US" dirty="0" err="1" smtClean="0"/>
              <a:t>Em</a:t>
            </a:r>
            <a:r>
              <a:rPr lang="en-US" dirty="0" smtClean="0"/>
              <a:t> </a:t>
            </a:r>
            <a:r>
              <a:rPr lang="en-US" dirty="0" err="1" smtClean="0"/>
              <a:t>resumo</a:t>
            </a:r>
            <a:endParaRPr lang="en-US" dirty="0"/>
          </a:p>
        </p:txBody>
      </p:sp>
      <p:sp>
        <p:nvSpPr>
          <p:cNvPr id="3" name="Content Placeholder 2"/>
          <p:cNvSpPr>
            <a:spLocks noGrp="1"/>
          </p:cNvSpPr>
          <p:nvPr>
            <p:ph idx="1"/>
          </p:nvPr>
        </p:nvSpPr>
        <p:spPr>
          <a:xfrm>
            <a:off x="457200" y="1270300"/>
            <a:ext cx="8229600" cy="5257800"/>
          </a:xfrm>
        </p:spPr>
        <p:txBody>
          <a:bodyPr>
            <a:normAutofit lnSpcReduction="10000"/>
          </a:bodyPr>
          <a:lstStyle/>
          <a:p>
            <a:r>
              <a:rPr lang="pt-BR" sz="2400" dirty="0" smtClean="0"/>
              <a:t>As comunidades parecem tender à estratégia de maior longevidade e menor fecundidade</a:t>
            </a:r>
          </a:p>
          <a:p>
            <a:r>
              <a:rPr lang="pt-BR" sz="2400" dirty="0" smtClean="0"/>
              <a:t>Riquezas iniciais maiores potencializam a tendência acima (?)</a:t>
            </a:r>
          </a:p>
          <a:p>
            <a:r>
              <a:rPr lang="pt-BR" sz="2400" dirty="0" smtClean="0"/>
              <a:t>Frequências elevadas de distúrbio reduzem a tendência acima</a:t>
            </a:r>
          </a:p>
          <a:p>
            <a:r>
              <a:rPr lang="pt-BR" sz="2400" dirty="0" smtClean="0"/>
              <a:t>Frequências elevadas de distúrbio parecem exercer pressão seletiva maior (para estratégia </a:t>
            </a:r>
            <a:r>
              <a:rPr lang="pt-BR" sz="2400" dirty="0" err="1" smtClean="0"/>
              <a:t>r</a:t>
            </a:r>
            <a:r>
              <a:rPr lang="pt-BR" sz="2400" dirty="0" smtClean="0"/>
              <a:t>) do que frequências baixas de distúrbio (para estratégia </a:t>
            </a:r>
            <a:r>
              <a:rPr lang="pt-BR" sz="2400" dirty="0" err="1" smtClean="0"/>
              <a:t>K</a:t>
            </a:r>
            <a:r>
              <a:rPr lang="pt-BR" sz="2400" dirty="0" smtClean="0"/>
              <a:t>)</a:t>
            </a:r>
          </a:p>
          <a:p>
            <a:r>
              <a:rPr lang="pt-BR" sz="2400" dirty="0" smtClean="0"/>
              <a:t>A intensidade do distúrbio influencia pouco a evolução de estratégias de vida (exceto o coeficiente de variação geral)</a:t>
            </a:r>
          </a:p>
          <a:p>
            <a:r>
              <a:rPr lang="pt-BR" sz="2400" dirty="0" smtClean="0"/>
              <a:t>A coexistência pode ser melhor medida pelos coeficientes de variação (geral e </a:t>
            </a:r>
            <a:r>
              <a:rPr lang="pt-BR" sz="2400" dirty="0" err="1" smtClean="0"/>
              <a:t>inter</a:t>
            </a:r>
            <a:r>
              <a:rPr lang="pt-BR" sz="2400" dirty="0" smtClean="0"/>
              <a:t>)?</a:t>
            </a:r>
          </a:p>
          <a:p>
            <a:pPr lvl="1"/>
            <a:r>
              <a:rPr lang="pt-BR" sz="2000" dirty="0" smtClean="0"/>
              <a:t>Aumenta com a intensidade do distúrbio!</a:t>
            </a:r>
            <a:r>
              <a:rPr lang="pt-BR" sz="2400" dirty="0" smtClean="0"/>
              <a:t> </a:t>
            </a:r>
          </a:p>
          <a:p>
            <a:pPr lvl="1"/>
            <a:r>
              <a:rPr lang="pt-BR" sz="2000" dirty="0" smtClean="0"/>
              <a:t>Diminui com o xi0 (esperado)</a:t>
            </a:r>
          </a:p>
          <a:p>
            <a:pPr lvl="1"/>
            <a:r>
              <a:rPr lang="pt-BR" sz="2000" dirty="0" smtClean="0"/>
              <a:t>Aumenta com a riqueza</a:t>
            </a:r>
          </a:p>
        </p:txBody>
      </p:sp>
    </p:spTree>
    <p:extLst>
      <p:ext uri="{BB962C8B-B14F-4D97-AF65-F5344CB8AC3E}">
        <p14:creationId xmlns:p14="http://schemas.microsoft.com/office/powerpoint/2010/main" val="24180561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Próximos</a:t>
            </a:r>
            <a:r>
              <a:rPr lang="en-US" dirty="0" smtClean="0"/>
              <a:t> </a:t>
            </a:r>
            <a:r>
              <a:rPr lang="en-US" dirty="0" err="1" smtClean="0"/>
              <a:t>passos</a:t>
            </a:r>
            <a:r>
              <a:rPr lang="en-US" dirty="0" smtClean="0"/>
              <a:t> / </a:t>
            </a:r>
            <a:r>
              <a:rPr lang="en-US" dirty="0" err="1" smtClean="0"/>
              <a:t>Sugestões</a:t>
            </a:r>
            <a:endParaRPr lang="en-US" dirty="0"/>
          </a:p>
        </p:txBody>
      </p:sp>
      <p:sp>
        <p:nvSpPr>
          <p:cNvPr id="3" name="Content Placeholder 2"/>
          <p:cNvSpPr>
            <a:spLocks noGrp="1"/>
          </p:cNvSpPr>
          <p:nvPr>
            <p:ph idx="1"/>
          </p:nvPr>
        </p:nvSpPr>
        <p:spPr/>
        <p:txBody>
          <a:bodyPr>
            <a:normAutofit/>
          </a:bodyPr>
          <a:lstStyle/>
          <a:p>
            <a:r>
              <a:rPr lang="en-US" dirty="0" err="1" smtClean="0"/>
              <a:t>Mais</a:t>
            </a:r>
            <a:r>
              <a:rPr lang="en-US" dirty="0" smtClean="0"/>
              <a:t>/</a:t>
            </a:r>
            <a:r>
              <a:rPr lang="en-US" dirty="0" err="1" smtClean="0"/>
              <a:t>outras</a:t>
            </a:r>
            <a:r>
              <a:rPr lang="en-US" dirty="0" smtClean="0"/>
              <a:t> </a:t>
            </a:r>
            <a:r>
              <a:rPr lang="en-US" dirty="0" err="1" smtClean="0"/>
              <a:t>análises</a:t>
            </a:r>
            <a:r>
              <a:rPr lang="en-US" dirty="0" smtClean="0"/>
              <a:t> </a:t>
            </a:r>
            <a:r>
              <a:rPr lang="en-US" dirty="0" err="1" smtClean="0"/>
              <a:t>exploratórias</a:t>
            </a:r>
            <a:r>
              <a:rPr lang="en-US" dirty="0" smtClean="0"/>
              <a:t>?</a:t>
            </a:r>
          </a:p>
          <a:p>
            <a:pPr lvl="1"/>
            <a:r>
              <a:rPr lang="en-US" dirty="0" err="1" smtClean="0">
                <a:solidFill>
                  <a:srgbClr val="FF0000"/>
                </a:solidFill>
              </a:rPr>
              <a:t>Análises</a:t>
            </a:r>
            <a:r>
              <a:rPr lang="en-US" dirty="0" smtClean="0">
                <a:solidFill>
                  <a:srgbClr val="FF0000"/>
                </a:solidFill>
              </a:rPr>
              <a:t> </a:t>
            </a:r>
            <a:r>
              <a:rPr lang="en-US" dirty="0" err="1" smtClean="0">
                <a:solidFill>
                  <a:srgbClr val="FF0000"/>
                </a:solidFill>
              </a:rPr>
              <a:t>por</a:t>
            </a:r>
            <a:r>
              <a:rPr lang="en-US" dirty="0" smtClean="0">
                <a:solidFill>
                  <a:srgbClr val="FF0000"/>
                </a:solidFill>
              </a:rPr>
              <a:t> </a:t>
            </a:r>
            <a:r>
              <a:rPr lang="en-US" dirty="0" err="1" smtClean="0">
                <a:solidFill>
                  <a:srgbClr val="FF0000"/>
                </a:solidFill>
              </a:rPr>
              <a:t>espécie</a:t>
            </a:r>
            <a:endParaRPr lang="en-US" dirty="0" smtClean="0">
              <a:solidFill>
                <a:srgbClr val="FF0000"/>
              </a:solidFill>
            </a:endParaRPr>
          </a:p>
          <a:p>
            <a:pPr marL="457200" lvl="1" indent="0">
              <a:buNone/>
            </a:pPr>
            <a:endParaRPr lang="en-US" dirty="0" smtClean="0"/>
          </a:p>
          <a:p>
            <a:r>
              <a:rPr lang="en-US" dirty="0" err="1" smtClean="0"/>
              <a:t>Definir</a:t>
            </a:r>
            <a:r>
              <a:rPr lang="en-US" dirty="0" smtClean="0"/>
              <a:t> tempo de </a:t>
            </a:r>
            <a:r>
              <a:rPr lang="en-US" dirty="0" err="1" smtClean="0"/>
              <a:t>análise</a:t>
            </a:r>
            <a:r>
              <a:rPr lang="en-US" dirty="0" smtClean="0"/>
              <a:t> (</a:t>
            </a:r>
            <a:r>
              <a:rPr lang="en-US" dirty="0" err="1" smtClean="0"/>
              <a:t>último</a:t>
            </a:r>
            <a:r>
              <a:rPr lang="en-US" dirty="0" smtClean="0"/>
              <a:t> </a:t>
            </a:r>
            <a:r>
              <a:rPr lang="en-US" dirty="0" err="1" smtClean="0"/>
              <a:t>ciclo</a:t>
            </a:r>
            <a:r>
              <a:rPr lang="en-US" dirty="0" smtClean="0"/>
              <a:t>?)</a:t>
            </a:r>
          </a:p>
          <a:p>
            <a:pPr marL="0" indent="0">
              <a:buNone/>
            </a:pPr>
            <a:endParaRPr lang="en-US" dirty="0" smtClean="0"/>
          </a:p>
          <a:p>
            <a:r>
              <a:rPr lang="en-US" dirty="0" smtClean="0"/>
              <a:t>Como </a:t>
            </a:r>
            <a:r>
              <a:rPr lang="en-US" dirty="0" err="1" smtClean="0"/>
              <a:t>medir</a:t>
            </a:r>
            <a:r>
              <a:rPr lang="en-US" dirty="0" smtClean="0"/>
              <a:t> a </a:t>
            </a:r>
            <a:r>
              <a:rPr lang="en-US" dirty="0" err="1" smtClean="0"/>
              <a:t>coexistência</a:t>
            </a:r>
            <a:r>
              <a:rPr lang="en-US" dirty="0" smtClean="0"/>
              <a:t>?</a:t>
            </a:r>
            <a:r>
              <a:rPr lang="en-US" dirty="0"/>
              <a:t> </a:t>
            </a:r>
            <a:r>
              <a:rPr lang="en-US" dirty="0" smtClean="0"/>
              <a:t>(</a:t>
            </a:r>
            <a:r>
              <a:rPr lang="en-US" dirty="0" err="1" smtClean="0"/>
              <a:t>usar</a:t>
            </a:r>
            <a:r>
              <a:rPr lang="en-US" dirty="0" smtClean="0"/>
              <a:t> </a:t>
            </a:r>
            <a:r>
              <a:rPr lang="en-US" dirty="0" err="1" smtClean="0"/>
              <a:t>coeficiente</a:t>
            </a:r>
            <a:r>
              <a:rPr lang="en-US" dirty="0" smtClean="0"/>
              <a:t> de </a:t>
            </a:r>
            <a:r>
              <a:rPr lang="en-US" dirty="0" err="1" smtClean="0"/>
              <a:t>variação</a:t>
            </a:r>
            <a:r>
              <a:rPr lang="en-US" dirty="0" smtClean="0"/>
              <a:t> e </a:t>
            </a:r>
            <a:r>
              <a:rPr lang="en-US" dirty="0" err="1" smtClean="0"/>
              <a:t>curtose</a:t>
            </a:r>
            <a:r>
              <a:rPr lang="en-US" dirty="0"/>
              <a:t> </a:t>
            </a:r>
            <a:r>
              <a:rPr lang="en-US" dirty="0" smtClean="0"/>
              <a:t>juntas)</a:t>
            </a:r>
          </a:p>
        </p:txBody>
      </p:sp>
    </p:spTree>
    <p:extLst>
      <p:ext uri="{BB962C8B-B14F-4D97-AF65-F5344CB8AC3E}">
        <p14:creationId xmlns:p14="http://schemas.microsoft.com/office/powerpoint/2010/main" val="1674010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Próximos</a:t>
            </a:r>
            <a:r>
              <a:rPr lang="en-US" dirty="0" smtClean="0"/>
              <a:t> </a:t>
            </a:r>
            <a:r>
              <a:rPr lang="en-US" dirty="0" err="1" smtClean="0"/>
              <a:t>passos</a:t>
            </a:r>
            <a:r>
              <a:rPr lang="en-US" dirty="0"/>
              <a:t> </a:t>
            </a:r>
            <a:r>
              <a:rPr lang="en-US" dirty="0" smtClean="0"/>
              <a:t>/ </a:t>
            </a:r>
            <a:r>
              <a:rPr lang="en-US" dirty="0" err="1" smtClean="0"/>
              <a:t>Sugestões</a:t>
            </a:r>
            <a:endParaRPr lang="en-US" dirty="0"/>
          </a:p>
        </p:txBody>
      </p:sp>
      <p:sp>
        <p:nvSpPr>
          <p:cNvPr id="3" name="Content Placeholder 2"/>
          <p:cNvSpPr>
            <a:spLocks noGrp="1"/>
          </p:cNvSpPr>
          <p:nvPr>
            <p:ph idx="1"/>
          </p:nvPr>
        </p:nvSpPr>
        <p:spPr/>
        <p:txBody>
          <a:bodyPr/>
          <a:lstStyle/>
          <a:p>
            <a:r>
              <a:rPr lang="en-US" dirty="0" err="1" smtClean="0"/>
              <a:t>Quais</a:t>
            </a:r>
            <a:r>
              <a:rPr lang="en-US" dirty="0" smtClean="0"/>
              <a:t> </a:t>
            </a:r>
            <a:r>
              <a:rPr lang="en-US" dirty="0" err="1" smtClean="0"/>
              <a:t>serão</a:t>
            </a:r>
            <a:r>
              <a:rPr lang="en-US" dirty="0" smtClean="0"/>
              <a:t> as </a:t>
            </a:r>
            <a:r>
              <a:rPr lang="en-US" dirty="0" err="1" smtClean="0"/>
              <a:t>simulações</a:t>
            </a:r>
            <a:r>
              <a:rPr lang="en-US" dirty="0" smtClean="0"/>
              <a:t> “</a:t>
            </a:r>
            <a:r>
              <a:rPr lang="en-US" dirty="0" err="1" smtClean="0"/>
              <a:t>direcionadas</a:t>
            </a:r>
            <a:r>
              <a:rPr lang="en-US" dirty="0" smtClean="0"/>
              <a:t>”? </a:t>
            </a:r>
          </a:p>
          <a:p>
            <a:pPr marL="0" indent="0">
              <a:buNone/>
            </a:pPr>
            <a:endParaRPr lang="en-US" dirty="0" smtClean="0"/>
          </a:p>
          <a:p>
            <a:pPr lvl="1"/>
            <a:r>
              <a:rPr lang="en-US" dirty="0" smtClean="0"/>
              <a:t>S (</a:t>
            </a:r>
            <a:r>
              <a:rPr lang="en-US" dirty="0" err="1" smtClean="0"/>
              <a:t>riqueza</a:t>
            </a:r>
            <a:r>
              <a:rPr lang="en-US" dirty="0" smtClean="0"/>
              <a:t> </a:t>
            </a:r>
            <a:r>
              <a:rPr lang="en-US" dirty="0" err="1" smtClean="0"/>
              <a:t>inicial</a:t>
            </a:r>
            <a:r>
              <a:rPr lang="en-US" dirty="0" smtClean="0"/>
              <a:t>)</a:t>
            </a:r>
          </a:p>
          <a:p>
            <a:pPr lvl="1"/>
            <a:r>
              <a:rPr lang="en-US" dirty="0" smtClean="0"/>
              <a:t>dist.pos (</a:t>
            </a:r>
            <a:r>
              <a:rPr lang="en-US" dirty="0" err="1" smtClean="0"/>
              <a:t>frequência</a:t>
            </a:r>
            <a:r>
              <a:rPr lang="en-US" dirty="0" smtClean="0"/>
              <a:t> de </a:t>
            </a:r>
            <a:r>
              <a:rPr lang="en-US" dirty="0" err="1" smtClean="0"/>
              <a:t>distúrbios</a:t>
            </a:r>
            <a:r>
              <a:rPr lang="en-US" dirty="0" smtClean="0"/>
              <a:t>)</a:t>
            </a:r>
          </a:p>
          <a:p>
            <a:pPr lvl="1"/>
            <a:r>
              <a:rPr lang="en-US" dirty="0" err="1" smtClean="0"/>
              <a:t>dist.int</a:t>
            </a:r>
            <a:r>
              <a:rPr lang="en-US" dirty="0" smtClean="0"/>
              <a:t> (</a:t>
            </a:r>
            <a:r>
              <a:rPr lang="en-US" dirty="0" err="1" smtClean="0"/>
              <a:t>intensidade</a:t>
            </a:r>
            <a:r>
              <a:rPr lang="en-US" dirty="0" smtClean="0"/>
              <a:t> de </a:t>
            </a:r>
            <a:r>
              <a:rPr lang="en-US" dirty="0" err="1" smtClean="0"/>
              <a:t>distúrbios</a:t>
            </a:r>
            <a:r>
              <a:rPr lang="en-US" dirty="0" smtClean="0"/>
              <a:t>)</a:t>
            </a:r>
          </a:p>
          <a:p>
            <a:pPr lvl="1"/>
            <a:endParaRPr lang="en-US" dirty="0" smtClean="0"/>
          </a:p>
          <a:p>
            <a:pPr lvl="1"/>
            <a:r>
              <a:rPr lang="en-US" dirty="0" err="1"/>
              <a:t>e</a:t>
            </a:r>
            <a:r>
              <a:rPr lang="en-US" dirty="0" err="1" smtClean="0"/>
              <a:t>xtremos</a:t>
            </a:r>
            <a:r>
              <a:rPr lang="en-US" dirty="0" smtClean="0"/>
              <a:t> (</a:t>
            </a:r>
            <a:r>
              <a:rPr lang="en-US" dirty="0" err="1" smtClean="0"/>
              <a:t>ajuda</a:t>
            </a:r>
            <a:r>
              <a:rPr lang="en-US" dirty="0" smtClean="0"/>
              <a:t> </a:t>
            </a:r>
            <a:r>
              <a:rPr lang="en-US" dirty="0" err="1" smtClean="0"/>
              <a:t>na</a:t>
            </a:r>
            <a:r>
              <a:rPr lang="en-US" dirty="0" smtClean="0"/>
              <a:t> </a:t>
            </a:r>
            <a:r>
              <a:rPr lang="en-US" dirty="0" err="1" smtClean="0"/>
              <a:t>contextualização</a:t>
            </a:r>
            <a:r>
              <a:rPr lang="en-US" dirty="0" smtClean="0"/>
              <a:t> </a:t>
            </a:r>
            <a:r>
              <a:rPr lang="en-US" dirty="0" err="1" smtClean="0"/>
              <a:t>teórica</a:t>
            </a:r>
            <a:r>
              <a:rPr lang="en-US" dirty="0" smtClean="0"/>
              <a:t>)</a:t>
            </a:r>
            <a:endParaRPr lang="en-US" dirty="0"/>
          </a:p>
          <a:p>
            <a:pPr lvl="1"/>
            <a:endParaRPr lang="en-US" dirty="0" smtClean="0"/>
          </a:p>
        </p:txBody>
      </p:sp>
      <p:sp>
        <p:nvSpPr>
          <p:cNvPr id="4" name="Right Brace 3"/>
          <p:cNvSpPr/>
          <p:nvPr/>
        </p:nvSpPr>
        <p:spPr>
          <a:xfrm>
            <a:off x="6284309" y="2820728"/>
            <a:ext cx="247413" cy="1517585"/>
          </a:xfrm>
          <a:prstGeom prst="rightBrace">
            <a:avLst/>
          </a:prstGeom>
          <a:effectLst/>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5" name="TextBox 4"/>
          <p:cNvSpPr txBox="1"/>
          <p:nvPr/>
        </p:nvSpPr>
        <p:spPr>
          <a:xfrm>
            <a:off x="6696662" y="3219632"/>
            <a:ext cx="2177245" cy="646331"/>
          </a:xfrm>
          <a:prstGeom prst="rect">
            <a:avLst/>
          </a:prstGeom>
          <a:noFill/>
        </p:spPr>
        <p:txBody>
          <a:bodyPr wrap="square" rtlCol="0">
            <a:spAutoFit/>
          </a:bodyPr>
          <a:lstStyle/>
          <a:p>
            <a:r>
              <a:rPr lang="en-US" dirty="0" err="1" smtClean="0"/>
              <a:t>Perturbação</a:t>
            </a:r>
            <a:r>
              <a:rPr lang="en-US" dirty="0" smtClean="0"/>
              <a:t> de </a:t>
            </a:r>
            <a:r>
              <a:rPr lang="en-US" dirty="0" err="1" smtClean="0"/>
              <a:t>parâmetro</a:t>
            </a:r>
            <a:r>
              <a:rPr lang="en-US" dirty="0" smtClean="0"/>
              <a:t> individual</a:t>
            </a:r>
            <a:endParaRPr lang="en-US" dirty="0"/>
          </a:p>
        </p:txBody>
      </p:sp>
    </p:spTree>
    <p:extLst>
      <p:ext uri="{BB962C8B-B14F-4D97-AF65-F5344CB8AC3E}">
        <p14:creationId xmlns:p14="http://schemas.microsoft.com/office/powerpoint/2010/main" val="99651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Próximos</a:t>
            </a:r>
            <a:r>
              <a:rPr lang="en-US" dirty="0" smtClean="0"/>
              <a:t> </a:t>
            </a:r>
            <a:r>
              <a:rPr lang="en-US" dirty="0" err="1" smtClean="0"/>
              <a:t>passos</a:t>
            </a:r>
            <a:r>
              <a:rPr lang="en-US" dirty="0"/>
              <a:t> </a:t>
            </a:r>
            <a:r>
              <a:rPr lang="en-US" dirty="0" smtClean="0"/>
              <a:t>/ </a:t>
            </a:r>
            <a:r>
              <a:rPr lang="en-US" dirty="0" err="1" smtClean="0"/>
              <a:t>Sugestões</a:t>
            </a:r>
            <a:endParaRPr lang="en-US" dirty="0"/>
          </a:p>
        </p:txBody>
      </p:sp>
      <p:sp>
        <p:nvSpPr>
          <p:cNvPr id="3" name="Content Placeholder 2"/>
          <p:cNvSpPr>
            <a:spLocks noGrp="1"/>
          </p:cNvSpPr>
          <p:nvPr>
            <p:ph idx="1"/>
          </p:nvPr>
        </p:nvSpPr>
        <p:spPr/>
        <p:txBody>
          <a:bodyPr>
            <a:normAutofit/>
          </a:bodyPr>
          <a:lstStyle/>
          <a:p>
            <a:r>
              <a:rPr lang="en-US" dirty="0" err="1" smtClean="0">
                <a:solidFill>
                  <a:srgbClr val="FF0000"/>
                </a:solidFill>
              </a:rPr>
              <a:t>Contexto</a:t>
            </a:r>
            <a:r>
              <a:rPr lang="en-US" dirty="0" smtClean="0">
                <a:solidFill>
                  <a:srgbClr val="FF0000"/>
                </a:solidFill>
              </a:rPr>
              <a:t> </a:t>
            </a:r>
            <a:r>
              <a:rPr lang="en-US" dirty="0" err="1" smtClean="0">
                <a:solidFill>
                  <a:srgbClr val="FF0000"/>
                </a:solidFill>
              </a:rPr>
              <a:t>teórico</a:t>
            </a:r>
            <a:r>
              <a:rPr lang="en-US" dirty="0" smtClean="0">
                <a:solidFill>
                  <a:srgbClr val="FF0000"/>
                </a:solidFill>
              </a:rPr>
              <a:t> ?</a:t>
            </a:r>
            <a:endParaRPr lang="en-US" dirty="0">
              <a:solidFill>
                <a:srgbClr val="FF0000"/>
              </a:solidFill>
            </a:endParaRPr>
          </a:p>
          <a:p>
            <a:pPr marL="0" indent="0">
              <a:buNone/>
            </a:pPr>
            <a:endParaRPr lang="en-US" dirty="0" smtClean="0"/>
          </a:p>
          <a:p>
            <a:pPr marL="0" indent="0">
              <a:buNone/>
            </a:pPr>
            <a:r>
              <a:rPr lang="en-US" dirty="0" smtClean="0"/>
              <a:t>(</a:t>
            </a:r>
            <a:r>
              <a:rPr lang="en-US" dirty="0" err="1" smtClean="0"/>
              <a:t>mostrar</a:t>
            </a:r>
            <a:r>
              <a:rPr lang="en-US" dirty="0" smtClean="0"/>
              <a:t> </a:t>
            </a:r>
            <a:r>
              <a:rPr lang="en-US" dirty="0" err="1" smtClean="0"/>
              <a:t>cronograma</a:t>
            </a:r>
            <a:r>
              <a:rPr lang="en-US" dirty="0" smtClean="0"/>
              <a:t> do </a:t>
            </a:r>
            <a:r>
              <a:rPr lang="en-US" dirty="0" err="1" smtClean="0"/>
              <a:t>relatório</a:t>
            </a:r>
            <a:r>
              <a:rPr lang="en-US" dirty="0" smtClean="0"/>
              <a:t> </a:t>
            </a:r>
            <a:r>
              <a:rPr lang="en-US" dirty="0" err="1" smtClean="0"/>
              <a:t>parcial</a:t>
            </a:r>
            <a:r>
              <a:rPr lang="en-US" dirty="0" smtClean="0"/>
              <a:t>)</a:t>
            </a:r>
          </a:p>
          <a:p>
            <a:pPr marL="0" indent="0">
              <a:buNone/>
            </a:pPr>
            <a:endParaRPr lang="en-US" dirty="0"/>
          </a:p>
        </p:txBody>
      </p:sp>
    </p:spTree>
    <p:extLst>
      <p:ext uri="{BB962C8B-B14F-4D97-AF65-F5344CB8AC3E}">
        <p14:creationId xmlns:p14="http://schemas.microsoft.com/office/powerpoint/2010/main" val="26529163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907" y="5519939"/>
            <a:ext cx="8229600" cy="1143000"/>
          </a:xfrm>
        </p:spPr>
        <p:txBody>
          <a:bodyPr>
            <a:normAutofit fontScale="90000"/>
          </a:bodyPr>
          <a:lstStyle/>
          <a:p>
            <a:pPr algn="r"/>
            <a:r>
              <a:rPr lang="en-US" dirty="0" err="1" smtClean="0"/>
              <a:t>Luísa</a:t>
            </a:r>
            <a:r>
              <a:rPr lang="en-US" dirty="0" smtClean="0"/>
              <a:t>, </a:t>
            </a:r>
            <a:r>
              <a:rPr lang="en-US" dirty="0" err="1" smtClean="0"/>
              <a:t>não</a:t>
            </a:r>
            <a:r>
              <a:rPr lang="en-US" dirty="0" smtClean="0"/>
              <a:t> </a:t>
            </a:r>
            <a:r>
              <a:rPr lang="en-US" dirty="0" err="1" smtClean="0"/>
              <a:t>esqueça</a:t>
            </a:r>
            <a:r>
              <a:rPr lang="en-US" dirty="0" smtClean="0"/>
              <a:t> de </a:t>
            </a:r>
            <a:r>
              <a:rPr lang="en-US" dirty="0" err="1" smtClean="0"/>
              <a:t>pedir</a:t>
            </a:r>
            <a:r>
              <a:rPr lang="en-US" dirty="0" smtClean="0"/>
              <a:t> </a:t>
            </a:r>
            <a:r>
              <a:rPr lang="en-US" dirty="0" err="1" smtClean="0"/>
              <a:t>para</a:t>
            </a:r>
            <a:r>
              <a:rPr lang="en-US" dirty="0" smtClean="0"/>
              <a:t> </a:t>
            </a:r>
            <a:r>
              <a:rPr lang="en-US" dirty="0" err="1" smtClean="0"/>
              <a:t>que</a:t>
            </a:r>
            <a:r>
              <a:rPr lang="en-US" dirty="0" smtClean="0"/>
              <a:t> </a:t>
            </a:r>
            <a:r>
              <a:rPr lang="en-US" dirty="0" err="1" smtClean="0"/>
              <a:t>assinem</a:t>
            </a:r>
            <a:r>
              <a:rPr lang="en-US" dirty="0" smtClean="0"/>
              <a:t> a </a:t>
            </a:r>
            <a:r>
              <a:rPr lang="en-US" dirty="0" err="1" smtClean="0"/>
              <a:t>folha</a:t>
            </a:r>
            <a:r>
              <a:rPr lang="en-US" dirty="0" smtClean="0"/>
              <a:t> de </a:t>
            </a:r>
            <a:r>
              <a:rPr lang="en-US" dirty="0" err="1" smtClean="0"/>
              <a:t>presença</a:t>
            </a:r>
            <a:r>
              <a:rPr lang="en-US" dirty="0" smtClean="0"/>
              <a:t>.</a:t>
            </a:r>
            <a:endParaRPr lang="en-US" dirty="0"/>
          </a:p>
        </p:txBody>
      </p:sp>
    </p:spTree>
    <p:extLst>
      <p:ext uri="{BB962C8B-B14F-4D97-AF65-F5344CB8AC3E}">
        <p14:creationId xmlns:p14="http://schemas.microsoft.com/office/powerpoint/2010/main" val="3388310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7511"/>
            <a:ext cx="8229600" cy="1143000"/>
          </a:xfrm>
        </p:spPr>
        <p:txBody>
          <a:bodyPr/>
          <a:lstStyle/>
          <a:p>
            <a:r>
              <a:rPr lang="en-US" dirty="0" err="1" smtClean="0"/>
              <a:t>Incerteza</a:t>
            </a:r>
            <a:endParaRPr lang="en-US" dirty="0"/>
          </a:p>
        </p:txBody>
      </p:sp>
    </p:spTree>
    <p:extLst>
      <p:ext uri="{BB962C8B-B14F-4D97-AF65-F5344CB8AC3E}">
        <p14:creationId xmlns:p14="http://schemas.microsoft.com/office/powerpoint/2010/main" val="2405550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certeza_media.jpeg"/>
          <p:cNvPicPr>
            <a:picLocks noChangeAspect="1"/>
          </p:cNvPicPr>
          <p:nvPr/>
        </p:nvPicPr>
        <p:blipFill rotWithShape="1">
          <a:blip r:embed="rId2">
            <a:extLst>
              <a:ext uri="{28A0092B-C50C-407E-A947-70E740481C1C}">
                <a14:useLocalDpi xmlns:a14="http://schemas.microsoft.com/office/drawing/2010/main" val="0"/>
              </a:ext>
            </a:extLst>
          </a:blip>
          <a:srcRect t="18930" r="6521" b="4427"/>
          <a:stretch/>
        </p:blipFill>
        <p:spPr>
          <a:xfrm>
            <a:off x="313339" y="676348"/>
            <a:ext cx="8016258" cy="4783693"/>
          </a:xfrm>
          <a:prstGeom prst="rect">
            <a:avLst/>
          </a:prstGeom>
        </p:spPr>
      </p:pic>
      <p:sp>
        <p:nvSpPr>
          <p:cNvPr id="5" name="TextBox 4"/>
          <p:cNvSpPr txBox="1"/>
          <p:nvPr/>
        </p:nvSpPr>
        <p:spPr>
          <a:xfrm>
            <a:off x="346379" y="5664384"/>
            <a:ext cx="8346091" cy="646331"/>
          </a:xfrm>
          <a:prstGeom prst="rect">
            <a:avLst/>
          </a:prstGeom>
          <a:noFill/>
        </p:spPr>
        <p:txBody>
          <a:bodyPr wrap="square" rtlCol="0">
            <a:spAutoFit/>
          </a:bodyPr>
          <a:lstStyle/>
          <a:p>
            <a:r>
              <a:rPr lang="pt-BR" dirty="0" smtClean="0"/>
              <a:t>Não houve nenhuma estratégia média que surgiu mais considerando o conjunto de comunidades. </a:t>
            </a:r>
            <a:r>
              <a:rPr lang="pt-BR" dirty="0" smtClean="0">
                <a:solidFill>
                  <a:srgbClr val="FF0000"/>
                </a:solidFill>
              </a:rPr>
              <a:t>Posso dizer que não houve convergência evolutiva para uma estratégia?</a:t>
            </a:r>
            <a:endParaRPr lang="pt-BR" dirty="0">
              <a:solidFill>
                <a:srgbClr val="FF0000"/>
              </a:solidFill>
            </a:endParaRPr>
          </a:p>
        </p:txBody>
      </p:sp>
    </p:spTree>
    <p:extLst>
      <p:ext uri="{BB962C8B-B14F-4D97-AF65-F5344CB8AC3E}">
        <p14:creationId xmlns:p14="http://schemas.microsoft.com/office/powerpoint/2010/main" val="482275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8666" r="6237" b="4691"/>
          <a:stretch/>
        </p:blipFill>
        <p:spPr>
          <a:xfrm>
            <a:off x="734652" y="692844"/>
            <a:ext cx="7528965" cy="4783692"/>
          </a:xfrm>
          <a:prstGeom prst="rect">
            <a:avLst/>
          </a:prstGeom>
        </p:spPr>
      </p:pic>
      <p:sp>
        <p:nvSpPr>
          <p:cNvPr id="5" name="TextBox 4"/>
          <p:cNvSpPr txBox="1"/>
          <p:nvPr/>
        </p:nvSpPr>
        <p:spPr>
          <a:xfrm>
            <a:off x="346379" y="5664384"/>
            <a:ext cx="8346091" cy="923330"/>
          </a:xfrm>
          <a:prstGeom prst="rect">
            <a:avLst/>
          </a:prstGeom>
          <a:noFill/>
        </p:spPr>
        <p:txBody>
          <a:bodyPr wrap="square" rtlCol="0">
            <a:spAutoFit/>
          </a:bodyPr>
          <a:lstStyle/>
          <a:p>
            <a:r>
              <a:rPr lang="pt-BR" dirty="0" smtClean="0"/>
              <a:t>A grande maioria das comunidades teve um desvio de sua estratégia média no sentido de ter menor fecundidade e maior longevidade. </a:t>
            </a:r>
          </a:p>
          <a:p>
            <a:r>
              <a:rPr lang="pt-BR" dirty="0" smtClean="0">
                <a:solidFill>
                  <a:srgbClr val="FF0000"/>
                </a:solidFill>
              </a:rPr>
              <a:t>Quais são as comunidades que tiveram sua média desviada no outro sentido?</a:t>
            </a:r>
            <a:endParaRPr lang="pt-BR" dirty="0">
              <a:solidFill>
                <a:srgbClr val="FF0000"/>
              </a:solidFill>
            </a:endParaRPr>
          </a:p>
        </p:txBody>
      </p:sp>
    </p:spTree>
    <p:extLst>
      <p:ext uri="{BB962C8B-B14F-4D97-AF65-F5344CB8AC3E}">
        <p14:creationId xmlns:p14="http://schemas.microsoft.com/office/powerpoint/2010/main" val="2585127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0487" r="6647" b="5564"/>
          <a:stretch/>
        </p:blipFill>
        <p:spPr>
          <a:xfrm>
            <a:off x="586206" y="923747"/>
            <a:ext cx="7495977" cy="4321819"/>
          </a:xfrm>
          <a:prstGeom prst="rect">
            <a:avLst/>
          </a:prstGeom>
        </p:spPr>
      </p:pic>
    </p:spTree>
    <p:extLst>
      <p:ext uri="{BB962C8B-B14F-4D97-AF65-F5344CB8AC3E}">
        <p14:creationId xmlns:p14="http://schemas.microsoft.com/office/powerpoint/2010/main" val="177309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9946" r="6647" b="5187"/>
          <a:stretch/>
        </p:blipFill>
        <p:spPr>
          <a:xfrm>
            <a:off x="586206" y="973234"/>
            <a:ext cx="7495977" cy="4173359"/>
          </a:xfrm>
          <a:prstGeom prst="rect">
            <a:avLst/>
          </a:prstGeom>
        </p:spPr>
      </p:pic>
      <p:sp>
        <p:nvSpPr>
          <p:cNvPr id="3" name="TextBox 2"/>
          <p:cNvSpPr txBox="1"/>
          <p:nvPr/>
        </p:nvSpPr>
        <p:spPr>
          <a:xfrm>
            <a:off x="346379" y="5664384"/>
            <a:ext cx="8346091" cy="646331"/>
          </a:xfrm>
          <a:prstGeom prst="rect">
            <a:avLst/>
          </a:prstGeom>
          <a:noFill/>
        </p:spPr>
        <p:txBody>
          <a:bodyPr wrap="square" rtlCol="0">
            <a:spAutoFit/>
          </a:bodyPr>
          <a:lstStyle/>
          <a:p>
            <a:r>
              <a:rPr lang="pt-BR" dirty="0" smtClean="0">
                <a:solidFill>
                  <a:srgbClr val="FF0000"/>
                </a:solidFill>
              </a:rPr>
              <a:t>Os valores são baixos?</a:t>
            </a:r>
          </a:p>
          <a:p>
            <a:r>
              <a:rPr lang="pt-BR" dirty="0" smtClean="0">
                <a:solidFill>
                  <a:srgbClr val="FF0000"/>
                </a:solidFill>
              </a:rPr>
              <a:t>Quais são as comunidades com valores altos? </a:t>
            </a:r>
          </a:p>
        </p:txBody>
      </p:sp>
    </p:spTree>
    <p:extLst>
      <p:ext uri="{BB962C8B-B14F-4D97-AF65-F5344CB8AC3E}">
        <p14:creationId xmlns:p14="http://schemas.microsoft.com/office/powerpoint/2010/main" val="2482001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0488" r="7263" b="5845"/>
          <a:stretch/>
        </p:blipFill>
        <p:spPr>
          <a:xfrm>
            <a:off x="833621" y="131983"/>
            <a:ext cx="7446494" cy="4305323"/>
          </a:xfrm>
          <a:prstGeom prst="rect">
            <a:avLst/>
          </a:prstGeom>
        </p:spPr>
      </p:pic>
      <p:sp>
        <p:nvSpPr>
          <p:cNvPr id="3" name="TextBox 2"/>
          <p:cNvSpPr txBox="1"/>
          <p:nvPr/>
        </p:nvSpPr>
        <p:spPr>
          <a:xfrm>
            <a:off x="346379" y="4503286"/>
            <a:ext cx="8346091" cy="2308324"/>
          </a:xfrm>
          <a:prstGeom prst="rect">
            <a:avLst/>
          </a:prstGeom>
          <a:noFill/>
        </p:spPr>
        <p:txBody>
          <a:bodyPr wrap="square" rtlCol="0">
            <a:spAutoFit/>
          </a:bodyPr>
          <a:lstStyle/>
          <a:p>
            <a:r>
              <a:rPr lang="pt-BR" dirty="0" smtClean="0"/>
              <a:t>A grande maioria das comunidades teve assimetria negativa, o que quer dizer que a massa da distribuição se concentrou do lado direito (mais indivíduos com estratégia de vida de maior fecundidade e menor longevidade). </a:t>
            </a:r>
          </a:p>
          <a:p>
            <a:r>
              <a:rPr lang="pt-BR" dirty="0" smtClean="0"/>
              <a:t>Quando isso é pensando juntamente com o fato de que a média das comunidades se tornou “menos fecunda e mais longeva”, imagino que a “cauda” das distribuições esteja desviando a média para estratégias de menor fecundidade e maior longevidade. </a:t>
            </a:r>
            <a:r>
              <a:rPr lang="pt-BR" dirty="0" smtClean="0">
                <a:solidFill>
                  <a:srgbClr val="FF0000"/>
                </a:solidFill>
              </a:rPr>
              <a:t>Isso sugere que as comunidades estão “caminhando” para  estratégias de menor fecundidade e maior longevidade?</a:t>
            </a:r>
          </a:p>
        </p:txBody>
      </p:sp>
    </p:spTree>
    <p:extLst>
      <p:ext uri="{BB962C8B-B14F-4D97-AF65-F5344CB8AC3E}">
        <p14:creationId xmlns:p14="http://schemas.microsoft.com/office/powerpoint/2010/main" val="2928374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16210</TotalTime>
  <Words>1629</Words>
  <Application>Microsoft Macintosh PowerPoint</Application>
  <PresentationFormat>On-screen Show (4:3)</PresentationFormat>
  <Paragraphs>92</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Reunião do Comitê #2</vt:lpstr>
      <vt:lpstr>Tópicos da reunião</vt:lpstr>
      <vt:lpstr>Análises exploratórias</vt:lpstr>
      <vt:lpstr>Incerteza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Sensibilidade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Em resumo</vt:lpstr>
      <vt:lpstr>Próximos passos / Sugestões</vt:lpstr>
      <vt:lpstr>Próximos passos / Sugestões</vt:lpstr>
      <vt:lpstr>Próximos passos / Sugestões</vt:lpstr>
      <vt:lpstr>Luísa, não esqueça de pedir para que assinem a folha de presença.</vt:lpstr>
    </vt:vector>
  </TitlesOfParts>
  <Company>pessoal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Novara</dc:creator>
  <cp:lastModifiedBy>Carla Novara</cp:lastModifiedBy>
  <cp:revision>176</cp:revision>
  <dcterms:created xsi:type="dcterms:W3CDTF">2016-04-12T17:53:46Z</dcterms:created>
  <dcterms:modified xsi:type="dcterms:W3CDTF">2016-05-03T19:04:50Z</dcterms:modified>
</cp:coreProperties>
</file>