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4" r:id="rId15"/>
    <p:sldId id="270" r:id="rId16"/>
    <p:sldId id="273" r:id="rId17"/>
    <p:sldId id="269" r:id="rId18"/>
    <p:sldId id="275" r:id="rId19"/>
    <p:sldId id="271" r:id="rId20"/>
    <p:sldId id="272" r:id="rId21"/>
    <p:sldId id="276" r:id="rId2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7E757"/>
    <a:srgbClr val="258B47"/>
    <a:srgbClr val="FDBC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A0B74BEE-2C7A-49D9-B690-727B20DB5491}" type="datetimeFigureOut">
              <a:rPr lang="pt-BR" smtClean="0"/>
              <a:t>22/04/2014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ECBE3AB6-EBD8-4793-ADEE-E5A1810EE460}" type="slidenum">
              <a:rPr lang="pt-BR" smtClean="0"/>
              <a:t>‹nº›</a:t>
            </a:fld>
            <a:endParaRPr lang="pt-BR"/>
          </a:p>
        </p:txBody>
      </p:sp>
      <p:sp>
        <p:nvSpPr>
          <p:cNvPr id="21" name="Retângulo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tângulo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tângulo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tângulo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74BEE-2C7A-49D9-B690-727B20DB5491}" type="datetimeFigureOut">
              <a:rPr lang="pt-BR" smtClean="0"/>
              <a:t>22/04/2014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E3AB6-EBD8-4793-ADEE-E5A1810EE46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74BEE-2C7A-49D9-B690-727B20DB5491}" type="datetimeFigureOut">
              <a:rPr lang="pt-BR" smtClean="0"/>
              <a:t>22/04/2014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E3AB6-EBD8-4793-ADEE-E5A1810EE460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riângulo isósceles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74BEE-2C7A-49D9-B690-727B20DB5491}" type="datetimeFigureOut">
              <a:rPr lang="pt-BR" smtClean="0"/>
              <a:t>22/04/2014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E3AB6-EBD8-4793-ADEE-E5A1810EE460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A0B74BEE-2C7A-49D9-B690-727B20DB5491}" type="datetimeFigureOut">
              <a:rPr lang="pt-BR" smtClean="0"/>
              <a:t>22/04/2014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ECBE3AB6-EBD8-4793-ADEE-E5A1810EE460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74BEE-2C7A-49D9-B690-727B20DB5491}" type="datetimeFigureOut">
              <a:rPr lang="pt-BR" smtClean="0"/>
              <a:t>22/04/2014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E3AB6-EBD8-4793-ADEE-E5A1810EE460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74BEE-2C7A-49D9-B690-727B20DB5491}" type="datetimeFigureOut">
              <a:rPr lang="pt-BR" smtClean="0"/>
              <a:t>22/04/2014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E3AB6-EBD8-4793-ADEE-E5A1810EE460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74BEE-2C7A-49D9-B690-727B20DB5491}" type="datetimeFigureOut">
              <a:rPr lang="pt-BR" smtClean="0"/>
              <a:t>22/04/2014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E3AB6-EBD8-4793-ADEE-E5A1810EE460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Triângulo isósceles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74BEE-2C7A-49D9-B690-727B20DB5491}" type="datetimeFigureOut">
              <a:rPr lang="pt-BR" smtClean="0"/>
              <a:t>22/04/2014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E3AB6-EBD8-4793-ADEE-E5A1810EE460}" type="slidenum">
              <a:rPr lang="pt-BR" smtClean="0"/>
              <a:t>‹nº›</a:t>
            </a:fld>
            <a:endParaRPr lang="pt-BR"/>
          </a:p>
        </p:txBody>
      </p:sp>
      <p:sp>
        <p:nvSpPr>
          <p:cNvPr id="5" name="Conector reto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riângulo isósceles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74BEE-2C7A-49D9-B690-727B20DB5491}" type="datetimeFigureOut">
              <a:rPr lang="pt-BR" smtClean="0"/>
              <a:t>22/04/2014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E3AB6-EBD8-4793-ADEE-E5A1810EE460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Triângulo isósceles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ço Reservado para Conteúdo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74BEE-2C7A-49D9-B690-727B20DB5491}" type="datetimeFigureOut">
              <a:rPr lang="pt-BR" smtClean="0"/>
              <a:t>22/04/2014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E3AB6-EBD8-4793-ADEE-E5A1810EE460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riângulo isósceles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0B74BEE-2C7A-49D9-B690-727B20DB5491}" type="datetimeFigureOut">
              <a:rPr lang="pt-BR" smtClean="0"/>
              <a:t>22/04/2014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CBE3AB6-EBD8-4793-ADEE-E5A1810EE460}" type="slidenum">
              <a:rPr lang="pt-BR" smtClean="0"/>
              <a:t>‹nº›</a:t>
            </a:fld>
            <a:endParaRPr lang="pt-BR"/>
          </a:p>
        </p:txBody>
      </p:sp>
      <p:sp>
        <p:nvSpPr>
          <p:cNvPr id="28" name="Conector reto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Conector reto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Triângulo isósceles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idx="1"/>
          </p:nvPr>
        </p:nvSpPr>
        <p:spPr>
          <a:xfrm>
            <a:off x="1295400" y="4953000"/>
            <a:ext cx="6781800" cy="1600200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pt-BR" dirty="0" smtClean="0"/>
              <a:t>Comitê de Acompanhamento:</a:t>
            </a:r>
          </a:p>
          <a:p>
            <a:pPr algn="ctr"/>
            <a:r>
              <a:rPr lang="pt-BR" dirty="0" smtClean="0"/>
              <a:t>Alexandre </a:t>
            </a:r>
            <a:r>
              <a:rPr lang="pt-BR" dirty="0" err="1" smtClean="0"/>
              <a:t>Adalardo</a:t>
            </a:r>
            <a:r>
              <a:rPr lang="pt-BR" dirty="0" smtClean="0"/>
              <a:t> de Oliveira (orientador)</a:t>
            </a:r>
          </a:p>
          <a:p>
            <a:pPr algn="ctr"/>
            <a:r>
              <a:rPr lang="pt-BR" dirty="0" smtClean="0"/>
              <a:t>Jean Paul </a:t>
            </a:r>
            <a:r>
              <a:rPr lang="pt-BR" dirty="0" err="1" smtClean="0"/>
              <a:t>Metzger</a:t>
            </a:r>
            <a:r>
              <a:rPr lang="pt-BR" dirty="0" smtClean="0"/>
              <a:t> (</a:t>
            </a:r>
            <a:r>
              <a:rPr lang="pt-BR" dirty="0" err="1" smtClean="0"/>
              <a:t>co-orientador</a:t>
            </a:r>
            <a:r>
              <a:rPr lang="pt-BR" dirty="0" smtClean="0"/>
              <a:t>)</a:t>
            </a:r>
          </a:p>
          <a:p>
            <a:pPr algn="ctr"/>
            <a:r>
              <a:rPr lang="pt-BR" dirty="0"/>
              <a:t>Marcelo </a:t>
            </a:r>
            <a:r>
              <a:rPr lang="pt-BR" dirty="0" err="1"/>
              <a:t>Tabarelli</a:t>
            </a:r>
            <a:endParaRPr lang="pt-BR" dirty="0" smtClean="0"/>
          </a:p>
          <a:p>
            <a:pPr algn="ctr"/>
            <a:r>
              <a:rPr lang="pt-BR" dirty="0" smtClean="0"/>
              <a:t>Milton Ribeiro </a:t>
            </a:r>
          </a:p>
          <a:p>
            <a:pPr algn="ctr"/>
            <a:endParaRPr lang="pt-BR" dirty="0" smtClean="0"/>
          </a:p>
          <a:p>
            <a:pPr algn="ctr"/>
            <a:endParaRPr lang="pt-BR" dirty="0" smtClean="0"/>
          </a:p>
          <a:p>
            <a:pPr algn="ctr"/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95400" y="2362200"/>
            <a:ext cx="6781800" cy="2057400"/>
          </a:xfrm>
          <a:solidFill>
            <a:schemeClr val="accent1"/>
          </a:solidFill>
        </p:spPr>
        <p:txBody>
          <a:bodyPr>
            <a:normAutofit/>
          </a:bodyPr>
          <a:lstStyle/>
          <a:p>
            <a:pPr algn="ctr"/>
            <a:r>
              <a:rPr lang="pt-BR" sz="4000" b="1" dirty="0"/>
              <a:t>Efeito da fragmentação florestal na biomassa de Florestas </a:t>
            </a:r>
            <a:r>
              <a:rPr lang="pt-BR" sz="4000" b="1" dirty="0" smtClean="0"/>
              <a:t>Neotropicais</a:t>
            </a:r>
            <a:endParaRPr lang="pt-BR" sz="40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2487719" y="304800"/>
            <a:ext cx="414168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Universidade de São Paulo </a:t>
            </a:r>
          </a:p>
          <a:p>
            <a:pPr algn="ctr"/>
            <a:r>
              <a:rPr lang="pt-BR" dirty="0" smtClean="0"/>
              <a:t>Instituto de Biociências - PPGE</a:t>
            </a:r>
          </a:p>
          <a:p>
            <a:pPr algn="ctr"/>
            <a:endParaRPr lang="pt-BR" dirty="0" smtClean="0"/>
          </a:p>
          <a:p>
            <a:pPr algn="ctr"/>
            <a:endParaRPr lang="pt-BR" dirty="0"/>
          </a:p>
          <a:p>
            <a:pPr algn="ctr"/>
            <a:r>
              <a:rPr lang="pt-BR" sz="2400" dirty="0" smtClean="0"/>
              <a:t>Melina Oliveira </a:t>
            </a:r>
            <a:r>
              <a:rPr lang="pt-BR" sz="2400" dirty="0" err="1" smtClean="0"/>
              <a:t>Melito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7488304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6200" y="0"/>
            <a:ext cx="9448800" cy="1066800"/>
          </a:xfrm>
        </p:spPr>
        <p:txBody>
          <a:bodyPr>
            <a:noAutofit/>
          </a:bodyPr>
          <a:lstStyle/>
          <a:p>
            <a:r>
              <a:rPr lang="pt-BR" sz="2500" b="1" dirty="0" smtClean="0"/>
              <a:t>Cap. </a:t>
            </a:r>
            <a:r>
              <a:rPr lang="pt-BR" sz="2500" b="1" dirty="0"/>
              <a:t>2. Fatores promotores da perda de biomassa em fragmentos florestais da Mata Atlântica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04800" y="1447800"/>
            <a:ext cx="8534400" cy="16764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romanUcPeriod" startAt="3"/>
            </a:pPr>
            <a:r>
              <a:rPr lang="pt-BR" dirty="0" smtClean="0"/>
              <a:t>Abaixo </a:t>
            </a:r>
            <a:r>
              <a:rPr lang="pt-BR" dirty="0"/>
              <a:t>de um limiar de cobertura vegetal da paisagem a biomassa vegetal no fragmento florestal é reduzida </a:t>
            </a:r>
            <a:r>
              <a:rPr lang="pt-BR" dirty="0" smtClean="0"/>
              <a:t>drasticamente</a:t>
            </a:r>
          </a:p>
        </p:txBody>
      </p:sp>
      <p:cxnSp>
        <p:nvCxnSpPr>
          <p:cNvPr id="4" name="Conector reto 3"/>
          <p:cNvCxnSpPr/>
          <p:nvPr/>
        </p:nvCxnSpPr>
        <p:spPr>
          <a:xfrm>
            <a:off x="2396699" y="5638800"/>
            <a:ext cx="2971800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ector reto 4"/>
          <p:cNvCxnSpPr/>
          <p:nvPr/>
        </p:nvCxnSpPr>
        <p:spPr>
          <a:xfrm>
            <a:off x="2396699" y="3200400"/>
            <a:ext cx="0" cy="243840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aixaDeTexto 5"/>
          <p:cNvSpPr txBox="1"/>
          <p:nvPr/>
        </p:nvSpPr>
        <p:spPr>
          <a:xfrm>
            <a:off x="2549099" y="5867400"/>
            <a:ext cx="35469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smtClean="0"/>
              <a:t>% </a:t>
            </a:r>
            <a:r>
              <a:rPr lang="pt-BR" sz="2400" dirty="0"/>
              <a:t>c</a:t>
            </a:r>
            <a:r>
              <a:rPr lang="pt-BR" sz="2400" dirty="0" smtClean="0"/>
              <a:t>obertura vegetal</a:t>
            </a:r>
            <a:endParaRPr lang="pt-BR" sz="2400" dirty="0"/>
          </a:p>
        </p:txBody>
      </p:sp>
      <p:sp>
        <p:nvSpPr>
          <p:cNvPr id="7" name="CaixaDeTexto 6"/>
          <p:cNvSpPr txBox="1"/>
          <p:nvPr/>
        </p:nvSpPr>
        <p:spPr>
          <a:xfrm rot="16200000">
            <a:off x="1145233" y="3731568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smtClean="0"/>
              <a:t>Biomassa</a:t>
            </a:r>
            <a:endParaRPr lang="pt-BR" sz="2400" dirty="0"/>
          </a:p>
        </p:txBody>
      </p:sp>
      <p:sp>
        <p:nvSpPr>
          <p:cNvPr id="8" name="CaixaDeTexto 7"/>
          <p:cNvSpPr txBox="1"/>
          <p:nvPr/>
        </p:nvSpPr>
        <p:spPr>
          <a:xfrm>
            <a:off x="6477000" y="3893403"/>
            <a:ext cx="236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smtClean="0"/>
              <a:t>Área basal</a:t>
            </a:r>
            <a:endParaRPr lang="pt-BR" sz="2400" dirty="0"/>
          </a:p>
        </p:txBody>
      </p:sp>
      <p:sp>
        <p:nvSpPr>
          <p:cNvPr id="9" name="CaixaDeTexto 8"/>
          <p:cNvSpPr txBox="1"/>
          <p:nvPr/>
        </p:nvSpPr>
        <p:spPr>
          <a:xfrm>
            <a:off x="6477000" y="4426803"/>
            <a:ext cx="2362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smtClean="0"/>
              <a:t>Densidade da madeira</a:t>
            </a:r>
            <a:endParaRPr lang="pt-BR" sz="2400" dirty="0"/>
          </a:p>
        </p:txBody>
      </p:sp>
      <p:cxnSp>
        <p:nvCxnSpPr>
          <p:cNvPr id="10" name="Conector reto 9"/>
          <p:cNvCxnSpPr/>
          <p:nvPr/>
        </p:nvCxnSpPr>
        <p:spPr>
          <a:xfrm rot="1980000" flipV="1">
            <a:off x="6124099" y="4576155"/>
            <a:ext cx="266700" cy="182181"/>
          </a:xfrm>
          <a:prstGeom prst="line">
            <a:avLst/>
          </a:prstGeom>
          <a:ln w="2222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to 10"/>
          <p:cNvCxnSpPr/>
          <p:nvPr/>
        </p:nvCxnSpPr>
        <p:spPr>
          <a:xfrm rot="1980000" flipV="1">
            <a:off x="6124099" y="4036659"/>
            <a:ext cx="266700" cy="182181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orma livre 11"/>
          <p:cNvSpPr/>
          <p:nvPr/>
        </p:nvSpPr>
        <p:spPr>
          <a:xfrm>
            <a:off x="2479963" y="3878454"/>
            <a:ext cx="2736273" cy="1162139"/>
          </a:xfrm>
          <a:custGeom>
            <a:avLst/>
            <a:gdLst>
              <a:gd name="connsiteX0" fmla="*/ 2549236 w 2549236"/>
              <a:gd name="connsiteY0" fmla="*/ 19454 h 1113963"/>
              <a:gd name="connsiteX1" fmla="*/ 1510145 w 2549236"/>
              <a:gd name="connsiteY1" fmla="*/ 116436 h 1113963"/>
              <a:gd name="connsiteX2" fmla="*/ 609600 w 2549236"/>
              <a:gd name="connsiteY2" fmla="*/ 906145 h 1113963"/>
              <a:gd name="connsiteX3" fmla="*/ 0 w 2549236"/>
              <a:gd name="connsiteY3" fmla="*/ 1113963 h 1113963"/>
              <a:gd name="connsiteX0" fmla="*/ 2523807 w 2523807"/>
              <a:gd name="connsiteY0" fmla="*/ 10978 h 1146084"/>
              <a:gd name="connsiteX1" fmla="*/ 1510145 w 2523807"/>
              <a:gd name="connsiteY1" fmla="*/ 148557 h 1146084"/>
              <a:gd name="connsiteX2" fmla="*/ 609600 w 2523807"/>
              <a:gd name="connsiteY2" fmla="*/ 938266 h 1146084"/>
              <a:gd name="connsiteX3" fmla="*/ 0 w 2523807"/>
              <a:gd name="connsiteY3" fmla="*/ 1146084 h 1146084"/>
              <a:gd name="connsiteX0" fmla="*/ 2511093 w 2511093"/>
              <a:gd name="connsiteY0" fmla="*/ 10978 h 1146084"/>
              <a:gd name="connsiteX1" fmla="*/ 1510145 w 2511093"/>
              <a:gd name="connsiteY1" fmla="*/ 148557 h 1146084"/>
              <a:gd name="connsiteX2" fmla="*/ 609600 w 2511093"/>
              <a:gd name="connsiteY2" fmla="*/ 938266 h 1146084"/>
              <a:gd name="connsiteX3" fmla="*/ 0 w 2511093"/>
              <a:gd name="connsiteY3" fmla="*/ 1146084 h 1146084"/>
              <a:gd name="connsiteX0" fmla="*/ 2511093 w 2511093"/>
              <a:gd name="connsiteY0" fmla="*/ 0 h 1135106"/>
              <a:gd name="connsiteX1" fmla="*/ 1510145 w 2511093"/>
              <a:gd name="connsiteY1" fmla="*/ 137579 h 1135106"/>
              <a:gd name="connsiteX2" fmla="*/ 609600 w 2511093"/>
              <a:gd name="connsiteY2" fmla="*/ 927288 h 1135106"/>
              <a:gd name="connsiteX3" fmla="*/ 0 w 2511093"/>
              <a:gd name="connsiteY3" fmla="*/ 1135106 h 1135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11093" h="1135106">
                <a:moveTo>
                  <a:pt x="2511093" y="0"/>
                </a:moveTo>
                <a:cubicBezTo>
                  <a:pt x="2165899" y="28730"/>
                  <a:pt x="1827061" y="-16969"/>
                  <a:pt x="1510145" y="137579"/>
                </a:cubicBezTo>
                <a:cubicBezTo>
                  <a:pt x="1193230" y="292127"/>
                  <a:pt x="861291" y="761034"/>
                  <a:pt x="609600" y="927288"/>
                </a:cubicBezTo>
                <a:cubicBezTo>
                  <a:pt x="357909" y="1093542"/>
                  <a:pt x="178954" y="1114324"/>
                  <a:pt x="0" y="1135106"/>
                </a:cubicBezTo>
              </a:path>
            </a:pathLst>
          </a:custGeom>
          <a:noFill/>
          <a:ln w="2222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Forma livre 12"/>
          <p:cNvSpPr/>
          <p:nvPr/>
        </p:nvSpPr>
        <p:spPr>
          <a:xfrm>
            <a:off x="2466110" y="3973791"/>
            <a:ext cx="2729346" cy="817418"/>
          </a:xfrm>
          <a:custGeom>
            <a:avLst/>
            <a:gdLst>
              <a:gd name="connsiteX0" fmla="*/ 2757055 w 2757055"/>
              <a:gd name="connsiteY0" fmla="*/ 0 h 609600"/>
              <a:gd name="connsiteX1" fmla="*/ 1565564 w 2757055"/>
              <a:gd name="connsiteY1" fmla="*/ 41563 h 609600"/>
              <a:gd name="connsiteX2" fmla="*/ 637309 w 2757055"/>
              <a:gd name="connsiteY2" fmla="*/ 457200 h 609600"/>
              <a:gd name="connsiteX3" fmla="*/ 0 w 2757055"/>
              <a:gd name="connsiteY3" fmla="*/ 609600 h 609600"/>
              <a:gd name="connsiteX0" fmla="*/ 2757055 w 2757055"/>
              <a:gd name="connsiteY0" fmla="*/ 110837 h 720437"/>
              <a:gd name="connsiteX1" fmla="*/ 1731819 w 2757055"/>
              <a:gd name="connsiteY1" fmla="*/ 0 h 720437"/>
              <a:gd name="connsiteX2" fmla="*/ 637309 w 2757055"/>
              <a:gd name="connsiteY2" fmla="*/ 568037 h 720437"/>
              <a:gd name="connsiteX3" fmla="*/ 0 w 2757055"/>
              <a:gd name="connsiteY3" fmla="*/ 720437 h 720437"/>
              <a:gd name="connsiteX0" fmla="*/ 2757055 w 2757055"/>
              <a:gd name="connsiteY0" fmla="*/ 0 h 858982"/>
              <a:gd name="connsiteX1" fmla="*/ 1731819 w 2757055"/>
              <a:gd name="connsiteY1" fmla="*/ 138545 h 858982"/>
              <a:gd name="connsiteX2" fmla="*/ 637309 w 2757055"/>
              <a:gd name="connsiteY2" fmla="*/ 706582 h 858982"/>
              <a:gd name="connsiteX3" fmla="*/ 0 w 2757055"/>
              <a:gd name="connsiteY3" fmla="*/ 858982 h 858982"/>
              <a:gd name="connsiteX0" fmla="*/ 2757055 w 2757055"/>
              <a:gd name="connsiteY0" fmla="*/ 7792 h 866774"/>
              <a:gd name="connsiteX1" fmla="*/ 1925782 w 2757055"/>
              <a:gd name="connsiteY1" fmla="*/ 7793 h 866774"/>
              <a:gd name="connsiteX2" fmla="*/ 1731819 w 2757055"/>
              <a:gd name="connsiteY2" fmla="*/ 146337 h 866774"/>
              <a:gd name="connsiteX3" fmla="*/ 637309 w 2757055"/>
              <a:gd name="connsiteY3" fmla="*/ 714374 h 866774"/>
              <a:gd name="connsiteX4" fmla="*/ 0 w 2757055"/>
              <a:gd name="connsiteY4" fmla="*/ 866774 h 866774"/>
              <a:gd name="connsiteX0" fmla="*/ 2757055 w 2757055"/>
              <a:gd name="connsiteY0" fmla="*/ 7792 h 866774"/>
              <a:gd name="connsiteX1" fmla="*/ 1925782 w 2757055"/>
              <a:gd name="connsiteY1" fmla="*/ 7793 h 866774"/>
              <a:gd name="connsiteX2" fmla="*/ 1537855 w 2757055"/>
              <a:gd name="connsiteY2" fmla="*/ 146337 h 866774"/>
              <a:gd name="connsiteX3" fmla="*/ 637309 w 2757055"/>
              <a:gd name="connsiteY3" fmla="*/ 714374 h 866774"/>
              <a:gd name="connsiteX4" fmla="*/ 0 w 2757055"/>
              <a:gd name="connsiteY4" fmla="*/ 866774 h 866774"/>
              <a:gd name="connsiteX0" fmla="*/ 2757055 w 2757055"/>
              <a:gd name="connsiteY0" fmla="*/ 7792 h 866774"/>
              <a:gd name="connsiteX1" fmla="*/ 1925782 w 2757055"/>
              <a:gd name="connsiteY1" fmla="*/ 7793 h 866774"/>
              <a:gd name="connsiteX2" fmla="*/ 1537855 w 2757055"/>
              <a:gd name="connsiteY2" fmla="*/ 146337 h 866774"/>
              <a:gd name="connsiteX3" fmla="*/ 568036 w 2757055"/>
              <a:gd name="connsiteY3" fmla="*/ 672811 h 866774"/>
              <a:gd name="connsiteX4" fmla="*/ 0 w 2757055"/>
              <a:gd name="connsiteY4" fmla="*/ 866774 h 866774"/>
              <a:gd name="connsiteX0" fmla="*/ 2729346 w 2729346"/>
              <a:gd name="connsiteY0" fmla="*/ 7792 h 783647"/>
              <a:gd name="connsiteX1" fmla="*/ 1898073 w 2729346"/>
              <a:gd name="connsiteY1" fmla="*/ 7793 h 783647"/>
              <a:gd name="connsiteX2" fmla="*/ 1510146 w 2729346"/>
              <a:gd name="connsiteY2" fmla="*/ 146337 h 783647"/>
              <a:gd name="connsiteX3" fmla="*/ 540327 w 2729346"/>
              <a:gd name="connsiteY3" fmla="*/ 672811 h 783647"/>
              <a:gd name="connsiteX4" fmla="*/ 0 w 2729346"/>
              <a:gd name="connsiteY4" fmla="*/ 783647 h 783647"/>
              <a:gd name="connsiteX0" fmla="*/ 2729346 w 2729346"/>
              <a:gd name="connsiteY0" fmla="*/ 7792 h 783647"/>
              <a:gd name="connsiteX1" fmla="*/ 1898073 w 2729346"/>
              <a:gd name="connsiteY1" fmla="*/ 7793 h 783647"/>
              <a:gd name="connsiteX2" fmla="*/ 1510146 w 2729346"/>
              <a:gd name="connsiteY2" fmla="*/ 146337 h 783647"/>
              <a:gd name="connsiteX3" fmla="*/ 1066799 w 2729346"/>
              <a:gd name="connsiteY3" fmla="*/ 478848 h 783647"/>
              <a:gd name="connsiteX4" fmla="*/ 540327 w 2729346"/>
              <a:gd name="connsiteY4" fmla="*/ 672811 h 783647"/>
              <a:gd name="connsiteX5" fmla="*/ 0 w 2729346"/>
              <a:gd name="connsiteY5" fmla="*/ 783647 h 783647"/>
              <a:gd name="connsiteX0" fmla="*/ 2729346 w 2729346"/>
              <a:gd name="connsiteY0" fmla="*/ 0 h 817418"/>
              <a:gd name="connsiteX1" fmla="*/ 1898073 w 2729346"/>
              <a:gd name="connsiteY1" fmla="*/ 41564 h 817418"/>
              <a:gd name="connsiteX2" fmla="*/ 1510146 w 2729346"/>
              <a:gd name="connsiteY2" fmla="*/ 180108 h 817418"/>
              <a:gd name="connsiteX3" fmla="*/ 1066799 w 2729346"/>
              <a:gd name="connsiteY3" fmla="*/ 512619 h 817418"/>
              <a:gd name="connsiteX4" fmla="*/ 540327 w 2729346"/>
              <a:gd name="connsiteY4" fmla="*/ 706582 h 817418"/>
              <a:gd name="connsiteX5" fmla="*/ 0 w 2729346"/>
              <a:gd name="connsiteY5" fmla="*/ 817418 h 817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29346" h="817418">
                <a:moveTo>
                  <a:pt x="2729346" y="0"/>
                </a:moveTo>
                <a:cubicBezTo>
                  <a:pt x="2597728" y="13855"/>
                  <a:pt x="2068946" y="18473"/>
                  <a:pt x="1898073" y="41564"/>
                </a:cubicBezTo>
                <a:cubicBezTo>
                  <a:pt x="1727200" y="64655"/>
                  <a:pt x="1648692" y="101599"/>
                  <a:pt x="1510146" y="180108"/>
                </a:cubicBezTo>
                <a:cubicBezTo>
                  <a:pt x="1371600" y="258617"/>
                  <a:pt x="1228435" y="424873"/>
                  <a:pt x="1066799" y="512619"/>
                </a:cubicBezTo>
                <a:cubicBezTo>
                  <a:pt x="905163" y="600365"/>
                  <a:pt x="718127" y="655782"/>
                  <a:pt x="540327" y="706582"/>
                </a:cubicBezTo>
                <a:cubicBezTo>
                  <a:pt x="362527" y="757382"/>
                  <a:pt x="188191" y="788554"/>
                  <a:pt x="0" y="817418"/>
                </a:cubicBezTo>
              </a:path>
            </a:pathLst>
          </a:custGeom>
          <a:noFill/>
          <a:ln w="2222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CaixaDeTexto 13"/>
          <p:cNvSpPr txBox="1"/>
          <p:nvPr/>
        </p:nvSpPr>
        <p:spPr>
          <a:xfrm>
            <a:off x="2406992" y="5486400"/>
            <a:ext cx="2840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dirty="0" smtClean="0"/>
              <a:t>-</a:t>
            </a:r>
            <a:endParaRPr lang="pt-BR" sz="2400" dirty="0"/>
          </a:p>
        </p:txBody>
      </p:sp>
      <p:sp>
        <p:nvSpPr>
          <p:cNvPr id="15" name="CaixaDeTexto 14"/>
          <p:cNvSpPr txBox="1"/>
          <p:nvPr/>
        </p:nvSpPr>
        <p:spPr>
          <a:xfrm>
            <a:off x="5090882" y="5562600"/>
            <a:ext cx="3642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dirty="0" smtClean="0"/>
              <a:t>+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7418906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6200" y="0"/>
            <a:ext cx="9448800" cy="1066800"/>
          </a:xfrm>
        </p:spPr>
        <p:txBody>
          <a:bodyPr>
            <a:noAutofit/>
          </a:bodyPr>
          <a:lstStyle/>
          <a:p>
            <a:r>
              <a:rPr lang="pt-BR" sz="2500" b="1" dirty="0" smtClean="0"/>
              <a:t>Cap. </a:t>
            </a:r>
            <a:r>
              <a:rPr lang="pt-BR" sz="2500" b="1" dirty="0"/>
              <a:t>2. Fatores promotores da perda de biomassa em fragmentos florestais da Mata Atlântica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228600" y="1371600"/>
            <a:ext cx="8610600" cy="13716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romanUcPeriod" startAt="4"/>
            </a:pPr>
            <a:r>
              <a:rPr lang="pt-BR" sz="2500" dirty="0" smtClean="0"/>
              <a:t>Quanto </a:t>
            </a:r>
            <a:r>
              <a:rPr lang="pt-BR" sz="2500" dirty="0"/>
              <a:t>maior a cobertura na paisagem de uma matriz contrastante com o fragmento, em termos de estrutura, maior será a redução da biomassa no fragmento </a:t>
            </a:r>
            <a:r>
              <a:rPr lang="pt-BR" sz="2500" dirty="0" smtClean="0"/>
              <a:t>florestal</a:t>
            </a:r>
          </a:p>
          <a:p>
            <a:pPr marL="274320" lvl="1" indent="0">
              <a:buNone/>
            </a:pPr>
            <a:endParaRPr lang="pt-BR" dirty="0"/>
          </a:p>
        </p:txBody>
      </p:sp>
      <p:cxnSp>
        <p:nvCxnSpPr>
          <p:cNvPr id="4" name="Conector reto 3"/>
          <p:cNvCxnSpPr/>
          <p:nvPr/>
        </p:nvCxnSpPr>
        <p:spPr>
          <a:xfrm>
            <a:off x="2126398" y="5629870"/>
            <a:ext cx="2784901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ector reto 4"/>
          <p:cNvCxnSpPr/>
          <p:nvPr/>
        </p:nvCxnSpPr>
        <p:spPr>
          <a:xfrm flipH="1">
            <a:off x="2126398" y="3043534"/>
            <a:ext cx="2234" cy="2586336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aixaDeTexto 5"/>
          <p:cNvSpPr txBox="1"/>
          <p:nvPr/>
        </p:nvSpPr>
        <p:spPr>
          <a:xfrm>
            <a:off x="1905000" y="5862935"/>
            <a:ext cx="35469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smtClean="0"/>
              <a:t>% cobertura da paisagem</a:t>
            </a:r>
            <a:endParaRPr lang="pt-BR" sz="2400" dirty="0"/>
          </a:p>
        </p:txBody>
      </p:sp>
      <p:sp>
        <p:nvSpPr>
          <p:cNvPr id="7" name="CaixaDeTexto 6"/>
          <p:cNvSpPr txBox="1"/>
          <p:nvPr/>
        </p:nvSpPr>
        <p:spPr>
          <a:xfrm rot="16200000">
            <a:off x="341532" y="3921203"/>
            <a:ext cx="258633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 smtClean="0"/>
              <a:t>Área basal / densidade madeira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6553200" y="3653135"/>
            <a:ext cx="236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smtClean="0"/>
              <a:t>Pasto</a:t>
            </a:r>
            <a:endParaRPr lang="pt-BR" sz="2400" dirty="0"/>
          </a:p>
        </p:txBody>
      </p:sp>
      <p:sp>
        <p:nvSpPr>
          <p:cNvPr id="11" name="CaixaDeTexto 10"/>
          <p:cNvSpPr txBox="1"/>
          <p:nvPr/>
        </p:nvSpPr>
        <p:spPr>
          <a:xfrm>
            <a:off x="6553200" y="4122003"/>
            <a:ext cx="236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smtClean="0"/>
              <a:t>Silvicultura</a:t>
            </a:r>
            <a:endParaRPr lang="pt-BR" sz="2400" dirty="0"/>
          </a:p>
        </p:txBody>
      </p:sp>
      <p:cxnSp>
        <p:nvCxnSpPr>
          <p:cNvPr id="17" name="Conector reto 16"/>
          <p:cNvCxnSpPr/>
          <p:nvPr/>
        </p:nvCxnSpPr>
        <p:spPr>
          <a:xfrm>
            <a:off x="2168099" y="4304437"/>
            <a:ext cx="2667000" cy="1025098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to 18"/>
          <p:cNvCxnSpPr/>
          <p:nvPr/>
        </p:nvCxnSpPr>
        <p:spPr>
          <a:xfrm>
            <a:off x="2168099" y="4195970"/>
            <a:ext cx="2590800" cy="828765"/>
          </a:xfrm>
          <a:prstGeom prst="line">
            <a:avLst/>
          </a:prstGeom>
          <a:ln w="2222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reto 23"/>
          <p:cNvCxnSpPr/>
          <p:nvPr/>
        </p:nvCxnSpPr>
        <p:spPr>
          <a:xfrm>
            <a:off x="2168099" y="4119770"/>
            <a:ext cx="2590800" cy="490582"/>
          </a:xfrm>
          <a:prstGeom prst="line">
            <a:avLst/>
          </a:prstGeom>
          <a:ln w="2222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CaixaDeTexto 26"/>
          <p:cNvSpPr txBox="1"/>
          <p:nvPr/>
        </p:nvSpPr>
        <p:spPr>
          <a:xfrm>
            <a:off x="6553200" y="4572000"/>
            <a:ext cx="236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err="1" smtClean="0"/>
              <a:t>Agrofloresta</a:t>
            </a:r>
            <a:endParaRPr lang="pt-BR" sz="2400" dirty="0"/>
          </a:p>
        </p:txBody>
      </p:sp>
      <p:cxnSp>
        <p:nvCxnSpPr>
          <p:cNvPr id="28" name="Conector reto 27"/>
          <p:cNvCxnSpPr/>
          <p:nvPr/>
        </p:nvCxnSpPr>
        <p:spPr>
          <a:xfrm rot="1980000" flipV="1">
            <a:off x="6200299" y="3813048"/>
            <a:ext cx="266700" cy="182181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reto 28"/>
          <p:cNvCxnSpPr/>
          <p:nvPr/>
        </p:nvCxnSpPr>
        <p:spPr>
          <a:xfrm rot="1980000" flipV="1">
            <a:off x="6200299" y="4270248"/>
            <a:ext cx="266700" cy="182181"/>
          </a:xfrm>
          <a:prstGeom prst="line">
            <a:avLst/>
          </a:prstGeom>
          <a:ln w="2222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to 29"/>
          <p:cNvCxnSpPr/>
          <p:nvPr/>
        </p:nvCxnSpPr>
        <p:spPr>
          <a:xfrm rot="1980000" flipV="1">
            <a:off x="6200299" y="4727448"/>
            <a:ext cx="266700" cy="182181"/>
          </a:xfrm>
          <a:prstGeom prst="line">
            <a:avLst/>
          </a:prstGeom>
          <a:ln w="2222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CaixaDeTexto 31"/>
          <p:cNvSpPr txBox="1"/>
          <p:nvPr/>
        </p:nvSpPr>
        <p:spPr>
          <a:xfrm>
            <a:off x="2133600" y="5486400"/>
            <a:ext cx="2840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dirty="0" smtClean="0"/>
              <a:t>-</a:t>
            </a:r>
            <a:endParaRPr lang="pt-BR" sz="2400" dirty="0"/>
          </a:p>
        </p:txBody>
      </p:sp>
      <p:sp>
        <p:nvSpPr>
          <p:cNvPr id="33" name="CaixaDeTexto 32"/>
          <p:cNvSpPr txBox="1"/>
          <p:nvPr/>
        </p:nvSpPr>
        <p:spPr>
          <a:xfrm>
            <a:off x="4665090" y="5562600"/>
            <a:ext cx="3642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dirty="0" smtClean="0"/>
              <a:t>+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42922835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6200" y="0"/>
            <a:ext cx="9448800" cy="1066800"/>
          </a:xfrm>
        </p:spPr>
        <p:txBody>
          <a:bodyPr>
            <a:noAutofit/>
          </a:bodyPr>
          <a:lstStyle/>
          <a:p>
            <a:r>
              <a:rPr lang="pt-BR" sz="2500" b="1" dirty="0" smtClean="0"/>
              <a:t>Cap. </a:t>
            </a:r>
            <a:r>
              <a:rPr lang="pt-BR" sz="2500" b="1" dirty="0"/>
              <a:t>2. Fatores promotores da perda de biomassa em fragmentos florestais da Mata Atlântica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04800" y="1524000"/>
            <a:ext cx="8534400" cy="15240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romanUcPeriod" startAt="5"/>
            </a:pPr>
            <a:r>
              <a:rPr lang="pt-BR" dirty="0" smtClean="0"/>
              <a:t>A </a:t>
            </a:r>
            <a:r>
              <a:rPr lang="pt-BR" dirty="0"/>
              <a:t>perda de biomassa é mais acentuada em áreas recentemente fragmentadas e a quantidade de biomassa se estabiliza ao longo tempo</a:t>
            </a:r>
            <a:endParaRPr lang="pt-BR" dirty="0"/>
          </a:p>
          <a:p>
            <a:pPr marL="788670" lvl="1" indent="-514350">
              <a:buFont typeface="+mj-lt"/>
              <a:buAutoNum type="romanUcPeriod" startAt="5"/>
            </a:pPr>
            <a:endParaRPr lang="pt-BR" dirty="0"/>
          </a:p>
          <a:p>
            <a:pPr marL="274320" lvl="1" indent="0">
              <a:buNone/>
            </a:pPr>
            <a:endParaRPr lang="pt-BR" dirty="0" smtClean="0"/>
          </a:p>
        </p:txBody>
      </p:sp>
      <p:cxnSp>
        <p:nvCxnSpPr>
          <p:cNvPr id="4" name="Conector reto 3"/>
          <p:cNvCxnSpPr/>
          <p:nvPr/>
        </p:nvCxnSpPr>
        <p:spPr>
          <a:xfrm>
            <a:off x="2396699" y="5638800"/>
            <a:ext cx="2971800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ector reto 4"/>
          <p:cNvCxnSpPr/>
          <p:nvPr/>
        </p:nvCxnSpPr>
        <p:spPr>
          <a:xfrm>
            <a:off x="2396699" y="3200400"/>
            <a:ext cx="0" cy="243840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aixaDeTexto 5"/>
          <p:cNvSpPr txBox="1"/>
          <p:nvPr/>
        </p:nvSpPr>
        <p:spPr>
          <a:xfrm>
            <a:off x="2362200" y="5939135"/>
            <a:ext cx="35469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smtClean="0"/>
              <a:t>Tempo de fragmentação</a:t>
            </a:r>
            <a:endParaRPr lang="pt-BR" sz="2400" dirty="0"/>
          </a:p>
        </p:txBody>
      </p:sp>
      <p:sp>
        <p:nvSpPr>
          <p:cNvPr id="7" name="CaixaDeTexto 6"/>
          <p:cNvSpPr txBox="1"/>
          <p:nvPr/>
        </p:nvSpPr>
        <p:spPr>
          <a:xfrm rot="16200000">
            <a:off x="1145233" y="3960167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smtClean="0"/>
              <a:t>Biomassa</a:t>
            </a:r>
            <a:endParaRPr lang="pt-BR" sz="2400" dirty="0"/>
          </a:p>
        </p:txBody>
      </p:sp>
      <p:sp>
        <p:nvSpPr>
          <p:cNvPr id="10" name="CaixaDeTexto 9"/>
          <p:cNvSpPr txBox="1"/>
          <p:nvPr/>
        </p:nvSpPr>
        <p:spPr>
          <a:xfrm>
            <a:off x="2362200" y="5605272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0</a:t>
            </a:r>
            <a:endParaRPr lang="pt-BR" dirty="0"/>
          </a:p>
        </p:txBody>
      </p:sp>
      <p:sp>
        <p:nvSpPr>
          <p:cNvPr id="11" name="CaixaDeTexto 10"/>
          <p:cNvSpPr txBox="1"/>
          <p:nvPr/>
        </p:nvSpPr>
        <p:spPr>
          <a:xfrm>
            <a:off x="5090882" y="5562600"/>
            <a:ext cx="3642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dirty="0" smtClean="0"/>
              <a:t>+</a:t>
            </a:r>
            <a:endParaRPr lang="pt-BR" sz="2400" dirty="0"/>
          </a:p>
        </p:txBody>
      </p:sp>
      <p:sp>
        <p:nvSpPr>
          <p:cNvPr id="17" name="Forma livre 16"/>
          <p:cNvSpPr/>
          <p:nvPr/>
        </p:nvSpPr>
        <p:spPr>
          <a:xfrm>
            <a:off x="2396837" y="3587878"/>
            <a:ext cx="2971662" cy="1517522"/>
          </a:xfrm>
          <a:custGeom>
            <a:avLst/>
            <a:gdLst>
              <a:gd name="connsiteX0" fmla="*/ 0 w 2784763"/>
              <a:gd name="connsiteY0" fmla="*/ 0 h 1441322"/>
              <a:gd name="connsiteX1" fmla="*/ 969818 w 2784763"/>
              <a:gd name="connsiteY1" fmla="*/ 1205345 h 1441322"/>
              <a:gd name="connsiteX2" fmla="*/ 2784763 w 2784763"/>
              <a:gd name="connsiteY2" fmla="*/ 1440872 h 14413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784763" h="1441322">
                <a:moveTo>
                  <a:pt x="0" y="0"/>
                </a:moveTo>
                <a:cubicBezTo>
                  <a:pt x="252845" y="482600"/>
                  <a:pt x="505691" y="965200"/>
                  <a:pt x="969818" y="1205345"/>
                </a:cubicBezTo>
                <a:cubicBezTo>
                  <a:pt x="1433945" y="1445490"/>
                  <a:pt x="2109354" y="1443181"/>
                  <a:pt x="2784763" y="1440872"/>
                </a:cubicBezTo>
              </a:path>
            </a:pathLst>
          </a:custGeom>
          <a:noFill/>
          <a:ln w="2222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Forma livre 17"/>
          <p:cNvSpPr/>
          <p:nvPr/>
        </p:nvSpPr>
        <p:spPr>
          <a:xfrm>
            <a:off x="2424545" y="3657600"/>
            <a:ext cx="2923310" cy="1000298"/>
          </a:xfrm>
          <a:custGeom>
            <a:avLst/>
            <a:gdLst>
              <a:gd name="connsiteX0" fmla="*/ 0 w 2923310"/>
              <a:gd name="connsiteY0" fmla="*/ 0 h 1000298"/>
              <a:gd name="connsiteX1" fmla="*/ 886691 w 2923310"/>
              <a:gd name="connsiteY1" fmla="*/ 845128 h 1000298"/>
              <a:gd name="connsiteX2" fmla="*/ 2923310 w 2923310"/>
              <a:gd name="connsiteY2" fmla="*/ 997528 h 10002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923310" h="1000298">
                <a:moveTo>
                  <a:pt x="0" y="0"/>
                </a:moveTo>
                <a:cubicBezTo>
                  <a:pt x="199736" y="339436"/>
                  <a:pt x="399473" y="678873"/>
                  <a:pt x="886691" y="845128"/>
                </a:cubicBezTo>
                <a:cubicBezTo>
                  <a:pt x="1373909" y="1011383"/>
                  <a:pt x="2148609" y="1004455"/>
                  <a:pt x="2923310" y="997528"/>
                </a:cubicBezTo>
              </a:path>
            </a:pathLst>
          </a:custGeom>
          <a:noFill/>
          <a:ln w="2222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CaixaDeTexto 18"/>
          <p:cNvSpPr txBox="1"/>
          <p:nvPr/>
        </p:nvSpPr>
        <p:spPr>
          <a:xfrm>
            <a:off x="6629400" y="3893403"/>
            <a:ext cx="236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smtClean="0"/>
              <a:t>Área basal</a:t>
            </a:r>
            <a:endParaRPr lang="pt-BR" sz="2400" dirty="0"/>
          </a:p>
        </p:txBody>
      </p:sp>
      <p:sp>
        <p:nvSpPr>
          <p:cNvPr id="20" name="CaixaDeTexto 19"/>
          <p:cNvSpPr txBox="1"/>
          <p:nvPr/>
        </p:nvSpPr>
        <p:spPr>
          <a:xfrm>
            <a:off x="6629400" y="4426803"/>
            <a:ext cx="2362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smtClean="0"/>
              <a:t>Densidade da madeira</a:t>
            </a:r>
            <a:endParaRPr lang="pt-BR" sz="2400" dirty="0"/>
          </a:p>
        </p:txBody>
      </p:sp>
      <p:cxnSp>
        <p:nvCxnSpPr>
          <p:cNvPr id="21" name="Conector reto 20"/>
          <p:cNvCxnSpPr/>
          <p:nvPr/>
        </p:nvCxnSpPr>
        <p:spPr>
          <a:xfrm rot="1980000" flipV="1">
            <a:off x="6276499" y="4576155"/>
            <a:ext cx="266700" cy="182181"/>
          </a:xfrm>
          <a:prstGeom prst="line">
            <a:avLst/>
          </a:prstGeom>
          <a:ln w="2222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reto 21"/>
          <p:cNvCxnSpPr/>
          <p:nvPr/>
        </p:nvCxnSpPr>
        <p:spPr>
          <a:xfrm rot="1980000" flipV="1">
            <a:off x="6276499" y="4036659"/>
            <a:ext cx="266700" cy="182181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62914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6200" y="0"/>
            <a:ext cx="9448800" cy="1066800"/>
          </a:xfrm>
        </p:spPr>
        <p:txBody>
          <a:bodyPr>
            <a:noAutofit/>
          </a:bodyPr>
          <a:lstStyle/>
          <a:p>
            <a:r>
              <a:rPr lang="pt-BR" sz="2500" b="1" dirty="0" smtClean="0"/>
              <a:t>Cap. </a:t>
            </a:r>
            <a:r>
              <a:rPr lang="pt-BR" sz="2500" b="1" dirty="0"/>
              <a:t>2. Fatores promotores da perda de biomassa em fragmentos florestais da Mata Atlântica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447800"/>
            <a:ext cx="8229600" cy="4800600"/>
          </a:xfrm>
        </p:spPr>
        <p:txBody>
          <a:bodyPr>
            <a:normAutofit/>
          </a:bodyPr>
          <a:lstStyle/>
          <a:p>
            <a:r>
              <a:rPr lang="pt-BR" dirty="0" smtClean="0"/>
              <a:t>Método</a:t>
            </a:r>
          </a:p>
          <a:p>
            <a:endParaRPr lang="pt-BR" dirty="0"/>
          </a:p>
          <a:p>
            <a:pPr>
              <a:lnSpc>
                <a:spcPct val="150000"/>
              </a:lnSpc>
              <a:buSzPct val="77000"/>
              <a:buBlip>
                <a:blip r:embed="rId2"/>
              </a:buBlip>
            </a:pPr>
            <a:r>
              <a:rPr lang="pt-BR" dirty="0" smtClean="0"/>
              <a:t>Lista de estudos </a:t>
            </a:r>
            <a:r>
              <a:rPr lang="pt-BR" dirty="0" err="1" smtClean="0"/>
              <a:t>fitossociológicos</a:t>
            </a:r>
            <a:r>
              <a:rPr lang="pt-BR" dirty="0" smtClean="0"/>
              <a:t> ou de estrutura da vegetação - </a:t>
            </a:r>
            <a:r>
              <a:rPr lang="pt-BR" dirty="0" err="1" smtClean="0"/>
              <a:t>TreeCo</a:t>
            </a:r>
            <a:endParaRPr lang="pt-BR" dirty="0" smtClean="0"/>
          </a:p>
          <a:p>
            <a:pPr lvl="1">
              <a:lnSpc>
                <a:spcPct val="150000"/>
              </a:lnSpc>
              <a:buSzPct val="77000"/>
            </a:pPr>
            <a:r>
              <a:rPr lang="pt-BR" dirty="0" smtClean="0"/>
              <a:t>ISI Web </a:t>
            </a:r>
            <a:r>
              <a:rPr lang="pt-BR" dirty="0" err="1" smtClean="0"/>
              <a:t>of</a:t>
            </a:r>
            <a:r>
              <a:rPr lang="pt-BR" dirty="0" smtClean="0"/>
              <a:t> </a:t>
            </a:r>
            <a:r>
              <a:rPr lang="pt-BR" dirty="0" err="1" smtClean="0"/>
              <a:t>Knowledge</a:t>
            </a:r>
            <a:r>
              <a:rPr lang="pt-BR" dirty="0" smtClean="0"/>
              <a:t> e Google Acadêmico</a:t>
            </a:r>
          </a:p>
          <a:p>
            <a:pPr lvl="1">
              <a:lnSpc>
                <a:spcPct val="150000"/>
              </a:lnSpc>
              <a:buSzPct val="77000"/>
            </a:pPr>
            <a:r>
              <a:rPr lang="pt-BR" dirty="0" smtClean="0"/>
              <a:t>Artigos + literatura cinza</a:t>
            </a:r>
          </a:p>
          <a:p>
            <a:pPr lvl="1">
              <a:lnSpc>
                <a:spcPct val="150000"/>
              </a:lnSpc>
              <a:buSzPct val="77000"/>
            </a:pPr>
            <a:r>
              <a:rPr lang="pt-BR" dirty="0" smtClean="0"/>
              <a:t>2,594 estudos</a:t>
            </a:r>
          </a:p>
          <a:p>
            <a:pPr marL="274320" lvl="1" indent="0">
              <a:buSzPct val="77000"/>
              <a:buNone/>
            </a:pPr>
            <a:endParaRPr lang="pt-BR" dirty="0" smtClean="0"/>
          </a:p>
          <a:p>
            <a:pPr>
              <a:buSzPct val="77000"/>
              <a:buBlip>
                <a:blip r:embed="rId2"/>
              </a:buBlip>
            </a:pPr>
            <a:endParaRPr lang="pt-BR" dirty="0" smtClean="0"/>
          </a:p>
          <a:p>
            <a:pPr marL="788670" lvl="1" indent="-514350">
              <a:buFont typeface="+mj-lt"/>
              <a:buAutoNum type="romanUcPeriod" startAt="5"/>
            </a:pP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13446019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6200" y="0"/>
            <a:ext cx="9448800" cy="1066800"/>
          </a:xfrm>
        </p:spPr>
        <p:txBody>
          <a:bodyPr>
            <a:noAutofit/>
          </a:bodyPr>
          <a:lstStyle/>
          <a:p>
            <a:r>
              <a:rPr lang="pt-BR" sz="2500" b="1" dirty="0" smtClean="0"/>
              <a:t>Cap. </a:t>
            </a:r>
            <a:r>
              <a:rPr lang="pt-BR" sz="2500" b="1" dirty="0"/>
              <a:t>2. Fatores promotores da perda de biomassa em fragmentos florestais da Mata Atlântica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676400"/>
            <a:ext cx="8229600" cy="4572000"/>
          </a:xfrm>
        </p:spPr>
        <p:txBody>
          <a:bodyPr>
            <a:normAutofit/>
          </a:bodyPr>
          <a:lstStyle/>
          <a:p>
            <a:r>
              <a:rPr lang="pt-BR" dirty="0" smtClean="0"/>
              <a:t>Tipo de dados extraídos:</a:t>
            </a:r>
          </a:p>
          <a:p>
            <a:pPr lvl="1"/>
            <a:r>
              <a:rPr lang="pt-BR" dirty="0" smtClean="0"/>
              <a:t>Lista de espécies</a:t>
            </a:r>
          </a:p>
          <a:p>
            <a:pPr lvl="1"/>
            <a:r>
              <a:rPr lang="pt-BR" dirty="0" smtClean="0"/>
              <a:t>N° de indivíduos</a:t>
            </a:r>
          </a:p>
          <a:p>
            <a:pPr lvl="1"/>
            <a:r>
              <a:rPr lang="pt-BR" dirty="0" smtClean="0"/>
              <a:t>Área basal</a:t>
            </a:r>
          </a:p>
          <a:p>
            <a:pPr lvl="1"/>
            <a:r>
              <a:rPr lang="pt-BR" dirty="0" smtClean="0"/>
              <a:t>Tipo de vegetação amostrada</a:t>
            </a:r>
          </a:p>
          <a:p>
            <a:pPr lvl="1"/>
            <a:r>
              <a:rPr lang="pt-BR" dirty="0" smtClean="0"/>
              <a:t>Esforço amostral</a:t>
            </a:r>
          </a:p>
          <a:p>
            <a:pPr lvl="1"/>
            <a:r>
              <a:rPr lang="pt-BR" dirty="0" smtClean="0"/>
              <a:t>Área do local de estudo</a:t>
            </a:r>
          </a:p>
          <a:p>
            <a:pPr lvl="1"/>
            <a:r>
              <a:rPr lang="pt-BR" dirty="0" smtClean="0"/>
              <a:t>Localização e coordenadas geográficas</a:t>
            </a:r>
          </a:p>
          <a:p>
            <a:pPr marL="0" indent="0">
              <a:buSzPct val="77000"/>
              <a:buNone/>
            </a:pPr>
            <a:endParaRPr lang="pt-BR" dirty="0" smtClean="0"/>
          </a:p>
          <a:p>
            <a:pPr marL="788670" lvl="1" indent="-514350">
              <a:buFont typeface="+mj-lt"/>
              <a:buAutoNum type="romanUcPeriod" startAt="5"/>
            </a:pP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12975093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6200" y="0"/>
            <a:ext cx="9448800" cy="1066800"/>
          </a:xfrm>
        </p:spPr>
        <p:txBody>
          <a:bodyPr>
            <a:noAutofit/>
          </a:bodyPr>
          <a:lstStyle/>
          <a:p>
            <a:r>
              <a:rPr lang="pt-BR" sz="2500" b="1" dirty="0" smtClean="0"/>
              <a:t>Cap. </a:t>
            </a:r>
            <a:r>
              <a:rPr lang="pt-BR" sz="2500" b="1" dirty="0"/>
              <a:t>2. Fatores promotores da perda de biomassa em fragmentos florestais da Mata Atlântica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447800"/>
            <a:ext cx="8229600" cy="4800600"/>
          </a:xfrm>
        </p:spPr>
        <p:txBody>
          <a:bodyPr>
            <a:normAutofit/>
          </a:bodyPr>
          <a:lstStyle/>
          <a:p>
            <a:endParaRPr lang="pt-BR" dirty="0"/>
          </a:p>
          <a:p>
            <a:pPr marL="274320" lvl="1" indent="0">
              <a:buSzPct val="77000"/>
              <a:buNone/>
            </a:pPr>
            <a:endParaRPr lang="pt-BR" dirty="0" smtClean="0"/>
          </a:p>
          <a:p>
            <a:pPr>
              <a:buSzPct val="77000"/>
              <a:buBlip>
                <a:blip r:embed="rId2"/>
              </a:buBlip>
            </a:pPr>
            <a:endParaRPr lang="pt-BR" dirty="0" smtClean="0"/>
          </a:p>
          <a:p>
            <a:pPr marL="788670" lvl="1" indent="-514350">
              <a:buFont typeface="+mj-lt"/>
              <a:buAutoNum type="romanUcPeriod" startAt="5"/>
            </a:pPr>
            <a:endParaRPr lang="pt-BR" dirty="0" smtClean="0"/>
          </a:p>
        </p:txBody>
      </p:sp>
      <p:grpSp>
        <p:nvGrpSpPr>
          <p:cNvPr id="9" name="Grupo 8"/>
          <p:cNvGrpSpPr/>
          <p:nvPr/>
        </p:nvGrpSpPr>
        <p:grpSpPr>
          <a:xfrm>
            <a:off x="2514600" y="1524000"/>
            <a:ext cx="3810000" cy="3657600"/>
            <a:chOff x="3124200" y="2286000"/>
            <a:chExt cx="3124200" cy="2971800"/>
          </a:xfrm>
        </p:grpSpPr>
        <p:sp>
          <p:nvSpPr>
            <p:cNvPr id="4" name="Elipse 3"/>
            <p:cNvSpPr/>
            <p:nvPr/>
          </p:nvSpPr>
          <p:spPr>
            <a:xfrm>
              <a:off x="3124200" y="2286000"/>
              <a:ext cx="3124200" cy="2971800"/>
            </a:xfrm>
            <a:prstGeom prst="ellipse">
              <a:avLst/>
            </a:prstGeom>
            <a:solidFill>
              <a:srgbClr val="E7E757">
                <a:alpha val="55000"/>
              </a:srgbClr>
            </a:solidFill>
            <a:ln w="222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5" name="Forma livre 4"/>
            <p:cNvSpPr/>
            <p:nvPr/>
          </p:nvSpPr>
          <p:spPr>
            <a:xfrm>
              <a:off x="4003964" y="2729345"/>
              <a:ext cx="1607127" cy="1496291"/>
            </a:xfrm>
            <a:custGeom>
              <a:avLst/>
              <a:gdLst>
                <a:gd name="connsiteX0" fmla="*/ 13854 w 1607127"/>
                <a:gd name="connsiteY0" fmla="*/ 290946 h 1496291"/>
                <a:gd name="connsiteX1" fmla="*/ 0 w 1607127"/>
                <a:gd name="connsiteY1" fmla="*/ 845128 h 1496291"/>
                <a:gd name="connsiteX2" fmla="*/ 277091 w 1607127"/>
                <a:gd name="connsiteY2" fmla="*/ 1039091 h 1496291"/>
                <a:gd name="connsiteX3" fmla="*/ 512618 w 1607127"/>
                <a:gd name="connsiteY3" fmla="*/ 1496291 h 1496291"/>
                <a:gd name="connsiteX4" fmla="*/ 1108363 w 1607127"/>
                <a:gd name="connsiteY4" fmla="*/ 1385455 h 1496291"/>
                <a:gd name="connsiteX5" fmla="*/ 1385454 w 1607127"/>
                <a:gd name="connsiteY5" fmla="*/ 1094510 h 1496291"/>
                <a:gd name="connsiteX6" fmla="*/ 1607127 w 1607127"/>
                <a:gd name="connsiteY6" fmla="*/ 803564 h 1496291"/>
                <a:gd name="connsiteX7" fmla="*/ 1288472 w 1607127"/>
                <a:gd name="connsiteY7" fmla="*/ 471055 h 1496291"/>
                <a:gd name="connsiteX8" fmla="*/ 845127 w 1607127"/>
                <a:gd name="connsiteY8" fmla="*/ 651164 h 1496291"/>
                <a:gd name="connsiteX9" fmla="*/ 609600 w 1607127"/>
                <a:gd name="connsiteY9" fmla="*/ 249382 h 1496291"/>
                <a:gd name="connsiteX10" fmla="*/ 277091 w 1607127"/>
                <a:gd name="connsiteY10" fmla="*/ 0 h 1496291"/>
                <a:gd name="connsiteX11" fmla="*/ 13854 w 1607127"/>
                <a:gd name="connsiteY11" fmla="*/ 290946 h 14962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07127" h="1496291">
                  <a:moveTo>
                    <a:pt x="13854" y="290946"/>
                  </a:moveTo>
                  <a:lnTo>
                    <a:pt x="0" y="845128"/>
                  </a:lnTo>
                  <a:lnTo>
                    <a:pt x="277091" y="1039091"/>
                  </a:lnTo>
                  <a:lnTo>
                    <a:pt x="512618" y="1496291"/>
                  </a:lnTo>
                  <a:lnTo>
                    <a:pt x="1108363" y="1385455"/>
                  </a:lnTo>
                  <a:lnTo>
                    <a:pt x="1385454" y="1094510"/>
                  </a:lnTo>
                  <a:lnTo>
                    <a:pt x="1607127" y="803564"/>
                  </a:lnTo>
                  <a:lnTo>
                    <a:pt x="1288472" y="471055"/>
                  </a:lnTo>
                  <a:lnTo>
                    <a:pt x="845127" y="651164"/>
                  </a:lnTo>
                  <a:lnTo>
                    <a:pt x="609600" y="249382"/>
                  </a:lnTo>
                  <a:lnTo>
                    <a:pt x="277091" y="0"/>
                  </a:lnTo>
                  <a:lnTo>
                    <a:pt x="13854" y="290946"/>
                  </a:lnTo>
                  <a:close/>
                </a:path>
              </a:pathLst>
            </a:custGeom>
            <a:solidFill>
              <a:srgbClr val="258B47">
                <a:alpha val="79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6" name="Estrela de 5 pontas 5"/>
            <p:cNvSpPr/>
            <p:nvPr/>
          </p:nvSpPr>
          <p:spPr>
            <a:xfrm>
              <a:off x="4610100" y="3771900"/>
              <a:ext cx="190500" cy="190500"/>
            </a:xfrm>
            <a:prstGeom prst="star5">
              <a:avLst/>
            </a:prstGeom>
            <a:solidFill>
              <a:srgbClr val="FF0000"/>
            </a:solidFill>
            <a:ln w="2222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7" name="Forma livre 6"/>
            <p:cNvSpPr/>
            <p:nvPr/>
          </p:nvSpPr>
          <p:spPr>
            <a:xfrm>
              <a:off x="3588327" y="4364182"/>
              <a:ext cx="900546" cy="526473"/>
            </a:xfrm>
            <a:custGeom>
              <a:avLst/>
              <a:gdLst>
                <a:gd name="connsiteX0" fmla="*/ 0 w 900546"/>
                <a:gd name="connsiteY0" fmla="*/ 0 h 526473"/>
                <a:gd name="connsiteX1" fmla="*/ 13855 w 900546"/>
                <a:gd name="connsiteY1" fmla="*/ 318654 h 526473"/>
                <a:gd name="connsiteX2" fmla="*/ 277091 w 900546"/>
                <a:gd name="connsiteY2" fmla="*/ 526473 h 526473"/>
                <a:gd name="connsiteX3" fmla="*/ 568037 w 900546"/>
                <a:gd name="connsiteY3" fmla="*/ 429491 h 526473"/>
                <a:gd name="connsiteX4" fmla="*/ 900546 w 900546"/>
                <a:gd name="connsiteY4" fmla="*/ 374073 h 526473"/>
                <a:gd name="connsiteX5" fmla="*/ 471055 w 900546"/>
                <a:gd name="connsiteY5" fmla="*/ 55418 h 526473"/>
                <a:gd name="connsiteX6" fmla="*/ 235528 w 900546"/>
                <a:gd name="connsiteY6" fmla="*/ 55418 h 526473"/>
                <a:gd name="connsiteX7" fmla="*/ 69273 w 900546"/>
                <a:gd name="connsiteY7" fmla="*/ 27709 h 526473"/>
                <a:gd name="connsiteX8" fmla="*/ 0 w 900546"/>
                <a:gd name="connsiteY8" fmla="*/ 0 h 5264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00546" h="526473">
                  <a:moveTo>
                    <a:pt x="0" y="0"/>
                  </a:moveTo>
                  <a:lnTo>
                    <a:pt x="13855" y="318654"/>
                  </a:lnTo>
                  <a:lnTo>
                    <a:pt x="277091" y="526473"/>
                  </a:lnTo>
                  <a:lnTo>
                    <a:pt x="568037" y="429491"/>
                  </a:lnTo>
                  <a:lnTo>
                    <a:pt x="900546" y="374073"/>
                  </a:lnTo>
                  <a:lnTo>
                    <a:pt x="471055" y="55418"/>
                  </a:lnTo>
                  <a:lnTo>
                    <a:pt x="235528" y="55418"/>
                  </a:lnTo>
                  <a:lnTo>
                    <a:pt x="69273" y="277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58B47">
                <a:alpha val="79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8" name="Forma livre 7"/>
            <p:cNvSpPr/>
            <p:nvPr/>
          </p:nvSpPr>
          <p:spPr>
            <a:xfrm>
              <a:off x="5763491" y="3976255"/>
              <a:ext cx="374073" cy="845127"/>
            </a:xfrm>
            <a:custGeom>
              <a:avLst/>
              <a:gdLst>
                <a:gd name="connsiteX0" fmla="*/ 96982 w 374073"/>
                <a:gd name="connsiteY0" fmla="*/ 401781 h 845127"/>
                <a:gd name="connsiteX1" fmla="*/ 41564 w 374073"/>
                <a:gd name="connsiteY1" fmla="*/ 692727 h 845127"/>
                <a:gd name="connsiteX2" fmla="*/ 13854 w 374073"/>
                <a:gd name="connsiteY2" fmla="*/ 845127 h 845127"/>
                <a:gd name="connsiteX3" fmla="*/ 152400 w 374073"/>
                <a:gd name="connsiteY3" fmla="*/ 706581 h 845127"/>
                <a:gd name="connsiteX4" fmla="*/ 249382 w 374073"/>
                <a:gd name="connsiteY4" fmla="*/ 581890 h 845127"/>
                <a:gd name="connsiteX5" fmla="*/ 290945 w 374073"/>
                <a:gd name="connsiteY5" fmla="*/ 471054 h 845127"/>
                <a:gd name="connsiteX6" fmla="*/ 374073 w 374073"/>
                <a:gd name="connsiteY6" fmla="*/ 304800 h 845127"/>
                <a:gd name="connsiteX7" fmla="*/ 221673 w 374073"/>
                <a:gd name="connsiteY7" fmla="*/ 69272 h 845127"/>
                <a:gd name="connsiteX8" fmla="*/ 83127 w 374073"/>
                <a:gd name="connsiteY8" fmla="*/ 0 h 845127"/>
                <a:gd name="connsiteX9" fmla="*/ 0 w 374073"/>
                <a:gd name="connsiteY9" fmla="*/ 277090 h 845127"/>
                <a:gd name="connsiteX10" fmla="*/ 96982 w 374073"/>
                <a:gd name="connsiteY10" fmla="*/ 401781 h 845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74073" h="845127">
                  <a:moveTo>
                    <a:pt x="96982" y="401781"/>
                  </a:moveTo>
                  <a:lnTo>
                    <a:pt x="41564" y="692727"/>
                  </a:lnTo>
                  <a:lnTo>
                    <a:pt x="13854" y="845127"/>
                  </a:lnTo>
                  <a:lnTo>
                    <a:pt x="152400" y="706581"/>
                  </a:lnTo>
                  <a:lnTo>
                    <a:pt x="249382" y="581890"/>
                  </a:lnTo>
                  <a:lnTo>
                    <a:pt x="290945" y="471054"/>
                  </a:lnTo>
                  <a:lnTo>
                    <a:pt x="374073" y="304800"/>
                  </a:lnTo>
                  <a:lnTo>
                    <a:pt x="221673" y="69272"/>
                  </a:lnTo>
                  <a:lnTo>
                    <a:pt x="83127" y="0"/>
                  </a:lnTo>
                  <a:lnTo>
                    <a:pt x="0" y="277090"/>
                  </a:lnTo>
                  <a:lnTo>
                    <a:pt x="96982" y="401781"/>
                  </a:lnTo>
                  <a:close/>
                </a:path>
              </a:pathLst>
            </a:custGeom>
            <a:solidFill>
              <a:srgbClr val="258B47">
                <a:alpha val="79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10" name="CaixaDeTexto 9"/>
          <p:cNvSpPr txBox="1"/>
          <p:nvPr/>
        </p:nvSpPr>
        <p:spPr>
          <a:xfrm>
            <a:off x="609600" y="5867400"/>
            <a:ext cx="81092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400" dirty="0" smtClean="0"/>
              <a:t>Testar diferentes escalas para definição da extensão do buffer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17702258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6200" y="0"/>
            <a:ext cx="9448800" cy="1066800"/>
          </a:xfrm>
        </p:spPr>
        <p:txBody>
          <a:bodyPr>
            <a:noAutofit/>
          </a:bodyPr>
          <a:lstStyle/>
          <a:p>
            <a:r>
              <a:rPr lang="pt-BR" sz="2500" b="1" dirty="0" smtClean="0"/>
              <a:t>Cap. </a:t>
            </a:r>
            <a:r>
              <a:rPr lang="pt-BR" sz="2500" b="1" dirty="0"/>
              <a:t>2. Fatores promotores da perda de biomassa em fragmentos florestais da Mata Atlântica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/>
          </a:bodyPr>
          <a:lstStyle/>
          <a:p>
            <a:r>
              <a:rPr lang="pt-BR" dirty="0" smtClean="0"/>
              <a:t>Critérios para triagem dos artigos:</a:t>
            </a:r>
          </a:p>
          <a:p>
            <a:pPr lvl="1"/>
            <a:r>
              <a:rPr lang="pt-BR" dirty="0" smtClean="0"/>
              <a:t>Esforço amostral &gt; 1 ha (?)</a:t>
            </a:r>
          </a:p>
          <a:p>
            <a:pPr lvl="1"/>
            <a:r>
              <a:rPr lang="pt-BR" dirty="0" smtClean="0"/>
              <a:t>Árvores &gt; 5 cm DAP</a:t>
            </a:r>
          </a:p>
          <a:p>
            <a:pPr lvl="1"/>
            <a:r>
              <a:rPr lang="pt-BR" dirty="0" smtClean="0">
                <a:solidFill>
                  <a:srgbClr val="FF0000"/>
                </a:solidFill>
              </a:rPr>
              <a:t>Coordenadas geográficas das parcelas</a:t>
            </a:r>
          </a:p>
          <a:p>
            <a:pPr lvl="1"/>
            <a:endParaRPr lang="pt-BR" dirty="0">
              <a:solidFill>
                <a:srgbClr val="FF0000"/>
              </a:solidFill>
            </a:endParaRPr>
          </a:p>
          <a:p>
            <a:r>
              <a:rPr lang="pt-BR" dirty="0" err="1" smtClean="0"/>
              <a:t>Georeferenciamento</a:t>
            </a:r>
            <a:r>
              <a:rPr lang="pt-BR" dirty="0" smtClean="0"/>
              <a:t> péssimo dos trabalhos!</a:t>
            </a:r>
          </a:p>
          <a:p>
            <a:pPr lvl="1"/>
            <a:r>
              <a:rPr lang="pt-BR" dirty="0" smtClean="0"/>
              <a:t>Solução: retirar coordenadas a partir do mapa da área de estudo </a:t>
            </a:r>
          </a:p>
          <a:p>
            <a:pPr lvl="1"/>
            <a:endParaRPr lang="pt-BR" dirty="0" smtClean="0"/>
          </a:p>
          <a:p>
            <a:r>
              <a:rPr lang="pt-BR" dirty="0" smtClean="0"/>
              <a:t>Como lidar com múltiplas parcelas?</a:t>
            </a:r>
            <a:endParaRPr lang="pt-BR" dirty="0"/>
          </a:p>
          <a:p>
            <a:pPr marL="0" indent="0">
              <a:buSzPct val="77000"/>
              <a:buNone/>
            </a:pPr>
            <a:endParaRPr lang="pt-BR" dirty="0" smtClean="0"/>
          </a:p>
          <a:p>
            <a:pPr marL="788670" lvl="1" indent="-514350">
              <a:buFont typeface="+mj-lt"/>
              <a:buAutoNum type="romanUcPeriod" startAt="5"/>
            </a:pP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18407276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6200" y="0"/>
            <a:ext cx="9448800" cy="1066800"/>
          </a:xfrm>
        </p:spPr>
        <p:txBody>
          <a:bodyPr>
            <a:noAutofit/>
          </a:bodyPr>
          <a:lstStyle/>
          <a:p>
            <a:r>
              <a:rPr lang="pt-BR" sz="2500" b="1" dirty="0" smtClean="0"/>
              <a:t>Cap. </a:t>
            </a:r>
            <a:r>
              <a:rPr lang="pt-BR" sz="2500" b="1" dirty="0"/>
              <a:t>2. Fatores promotores da perda de biomassa em fragmentos florestais da Mata Atlântica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/>
          </a:bodyPr>
          <a:lstStyle/>
          <a:p>
            <a:r>
              <a:rPr lang="pt-BR" dirty="0" smtClean="0"/>
              <a:t>Estimativa do tempo de fragmentação:</a:t>
            </a:r>
          </a:p>
          <a:p>
            <a:pPr lvl="1"/>
            <a:r>
              <a:rPr lang="pt-BR" dirty="0" smtClean="0"/>
              <a:t>Mapas </a:t>
            </a:r>
            <a:r>
              <a:rPr lang="pt-BR" dirty="0"/>
              <a:t>Mata Atlântica &amp; INPE </a:t>
            </a:r>
            <a:endParaRPr lang="pt-BR" dirty="0"/>
          </a:p>
          <a:p>
            <a:pPr lvl="1"/>
            <a:r>
              <a:rPr lang="pt-BR" dirty="0" smtClean="0"/>
              <a:t>Monitoram a Mata Atlântica desde 1985, mapas a cada 5 anos</a:t>
            </a:r>
          </a:p>
          <a:p>
            <a:pPr lvl="1"/>
            <a:endParaRPr lang="pt-BR" dirty="0"/>
          </a:p>
          <a:p>
            <a:r>
              <a:rPr lang="pt-BR" dirty="0" smtClean="0"/>
              <a:t>Classes de tempo de fragmentação</a:t>
            </a:r>
          </a:p>
          <a:p>
            <a:endParaRPr lang="pt-BR" dirty="0"/>
          </a:p>
          <a:p>
            <a:r>
              <a:rPr lang="pt-BR" dirty="0"/>
              <a:t>C</a:t>
            </a:r>
            <a:r>
              <a:rPr lang="pt-BR" dirty="0" smtClean="0"/>
              <a:t>ruzamento da </a:t>
            </a:r>
            <a:r>
              <a:rPr lang="pt-BR" dirty="0" err="1"/>
              <a:t>cronosequência</a:t>
            </a:r>
            <a:r>
              <a:rPr lang="pt-BR" dirty="0"/>
              <a:t> destes mapas com a imagem do ano do levantamento do estudo </a:t>
            </a: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18949710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6200" y="0"/>
            <a:ext cx="9448800" cy="1066800"/>
          </a:xfrm>
        </p:spPr>
        <p:txBody>
          <a:bodyPr>
            <a:noAutofit/>
          </a:bodyPr>
          <a:lstStyle/>
          <a:p>
            <a:r>
              <a:rPr lang="pt-BR" sz="2500" b="1" dirty="0" smtClean="0"/>
              <a:t>Cap. </a:t>
            </a:r>
            <a:r>
              <a:rPr lang="pt-BR" sz="2500" b="1" dirty="0"/>
              <a:t>2. Fatores promotores da perda de biomassa em fragmentos florestais da Mata Atlântica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676400"/>
            <a:ext cx="8229600" cy="4800600"/>
          </a:xfrm>
        </p:spPr>
        <p:txBody>
          <a:bodyPr>
            <a:normAutofit/>
          </a:bodyPr>
          <a:lstStyle/>
          <a:p>
            <a:pPr>
              <a:buSzPct val="77000"/>
            </a:pPr>
            <a:r>
              <a:rPr lang="pt-BR" dirty="0" smtClean="0"/>
              <a:t>Análise de dados:</a:t>
            </a:r>
          </a:p>
          <a:p>
            <a:pPr>
              <a:buSzPct val="77000"/>
            </a:pPr>
            <a:endParaRPr lang="pt-BR" dirty="0"/>
          </a:p>
          <a:p>
            <a:pPr lvl="1">
              <a:buSzPct val="77000"/>
            </a:pPr>
            <a:r>
              <a:rPr lang="pt-BR" dirty="0" smtClean="0"/>
              <a:t>Modelos lineares generalizados (GLM)</a:t>
            </a:r>
          </a:p>
          <a:p>
            <a:pPr>
              <a:buSzPct val="77000"/>
              <a:buBlip>
                <a:blip r:embed="rId2"/>
              </a:buBlip>
            </a:pPr>
            <a:endParaRPr lang="pt-BR" dirty="0" smtClean="0"/>
          </a:p>
          <a:p>
            <a:pPr marL="788670" lvl="1" indent="-514350">
              <a:buFont typeface="+mj-lt"/>
              <a:buAutoNum type="romanUcPeriod" startAt="5"/>
            </a:pP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12975093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6200" y="-76200"/>
            <a:ext cx="8915400" cy="1066800"/>
          </a:xfrm>
        </p:spPr>
        <p:txBody>
          <a:bodyPr>
            <a:noAutofit/>
          </a:bodyPr>
          <a:lstStyle/>
          <a:p>
            <a:r>
              <a:rPr lang="pt-BR" sz="2400" b="1" dirty="0"/>
              <a:t>Capítulo 3. Fragmentação florestal leva a homogeneização da vegetação na Floresta Atlântica?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4648200"/>
          </a:xfrm>
        </p:spPr>
        <p:txBody>
          <a:bodyPr>
            <a:normAutofit/>
          </a:bodyPr>
          <a:lstStyle/>
          <a:p>
            <a:r>
              <a:rPr lang="pt-BR" dirty="0" smtClean="0"/>
              <a:t>Qual </a:t>
            </a:r>
            <a:r>
              <a:rPr lang="pt-BR" dirty="0"/>
              <a:t>a trajetória da mudança da composição da vegetação com a perda de biomassa ao longo do processo de fragmentação </a:t>
            </a:r>
            <a:r>
              <a:rPr lang="pt-BR" dirty="0" smtClean="0"/>
              <a:t>florestal</a:t>
            </a:r>
          </a:p>
          <a:p>
            <a:endParaRPr lang="pt-BR" dirty="0"/>
          </a:p>
          <a:p>
            <a:endParaRPr lang="pt-BR" dirty="0" smtClean="0"/>
          </a:p>
          <a:p>
            <a:r>
              <a:rPr lang="pt-BR" dirty="0" smtClean="0"/>
              <a:t>Hipótese:</a:t>
            </a:r>
          </a:p>
          <a:p>
            <a:pPr lvl="1"/>
            <a:r>
              <a:rPr lang="pt-BR" dirty="0"/>
              <a:t>A</a:t>
            </a:r>
            <a:r>
              <a:rPr lang="pt-BR" dirty="0" smtClean="0"/>
              <a:t> </a:t>
            </a:r>
            <a:r>
              <a:rPr lang="pt-BR" dirty="0"/>
              <a:t>fragmentação da floresta leva ao longo do tempo ao colapso de biomassa pela mudança da composição da vegetação em que o aumento de pioneiras e o declínio de espécies típicas de estágios sucessionais avançados ocorrem de forma não-linear.</a:t>
            </a:r>
            <a:endParaRPr lang="pt-BR" i="1" dirty="0"/>
          </a:p>
          <a:p>
            <a:pPr lvl="1"/>
            <a:endParaRPr lang="pt-BR" dirty="0" smtClean="0"/>
          </a:p>
          <a:p>
            <a:pPr marL="0" indent="0">
              <a:buSzPct val="77000"/>
              <a:buNone/>
            </a:pPr>
            <a:endParaRPr lang="pt-BR" dirty="0" smtClean="0"/>
          </a:p>
          <a:p>
            <a:pPr marL="788670" lvl="1" indent="-514350">
              <a:buFont typeface="+mj-lt"/>
              <a:buAutoNum type="romanUcPeriod" startAt="5"/>
            </a:pP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41529505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b="1" dirty="0" smtClean="0"/>
              <a:t>Capítulo 1. Impacto do efeito de borda na biomassa em florestas neotropicais</a:t>
            </a:r>
            <a:endParaRPr lang="pt-BR" sz="2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endParaRPr lang="pt-BR" dirty="0" smtClean="0"/>
          </a:p>
          <a:p>
            <a:r>
              <a:rPr lang="pt-BR" sz="2800" dirty="0" smtClean="0"/>
              <a:t>Qual </a:t>
            </a:r>
            <a:r>
              <a:rPr lang="pt-BR" sz="2800" dirty="0"/>
              <a:t>é a magnitude do efeito de borda no colapso de biomassa em fragmentos de florestas </a:t>
            </a:r>
            <a:r>
              <a:rPr lang="pt-BR" sz="2800" dirty="0" smtClean="0"/>
              <a:t>neotropicais?</a:t>
            </a:r>
          </a:p>
          <a:p>
            <a:pPr marL="0" indent="0">
              <a:buNone/>
            </a:pPr>
            <a:endParaRPr lang="pt-BR" sz="2800" dirty="0" smtClean="0"/>
          </a:p>
          <a:p>
            <a:pPr marL="0" indent="0">
              <a:buNone/>
            </a:pPr>
            <a:endParaRPr lang="pt-BR" sz="2800" dirty="0"/>
          </a:p>
          <a:p>
            <a:r>
              <a:rPr lang="pt-BR" sz="2800" dirty="0" smtClean="0"/>
              <a:t>A magnitude do impacto do efeito </a:t>
            </a:r>
            <a:r>
              <a:rPr lang="pt-BR" sz="2800" dirty="0"/>
              <a:t>de borda </a:t>
            </a:r>
            <a:r>
              <a:rPr lang="pt-BR" sz="2800" dirty="0" smtClean="0"/>
              <a:t>difere </a:t>
            </a:r>
            <a:r>
              <a:rPr lang="pt-BR" sz="2800" dirty="0"/>
              <a:t>entre </a:t>
            </a:r>
            <a:r>
              <a:rPr lang="pt-BR" sz="2800" dirty="0" smtClean="0"/>
              <a:t>as fitofisionomias?</a:t>
            </a:r>
          </a:p>
        </p:txBody>
      </p:sp>
    </p:spTree>
    <p:extLst>
      <p:ext uri="{BB962C8B-B14F-4D97-AF65-F5344CB8AC3E}">
        <p14:creationId xmlns:p14="http://schemas.microsoft.com/office/powerpoint/2010/main" val="7988295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6200" y="-76200"/>
            <a:ext cx="8915400" cy="1066800"/>
          </a:xfrm>
        </p:spPr>
        <p:txBody>
          <a:bodyPr>
            <a:noAutofit/>
          </a:bodyPr>
          <a:lstStyle/>
          <a:p>
            <a:r>
              <a:rPr lang="pt-BR" sz="2400" b="1" dirty="0" smtClean="0"/>
              <a:t>Cap. </a:t>
            </a:r>
            <a:r>
              <a:rPr lang="pt-BR" sz="2400" b="1" dirty="0"/>
              <a:t>3. Fragmentação florestal leva a homogeneização da vegetação na Floresta Atlântica?</a:t>
            </a:r>
          </a:p>
        </p:txBody>
      </p:sp>
      <p:cxnSp>
        <p:nvCxnSpPr>
          <p:cNvPr id="4" name="Conector reto 3"/>
          <p:cNvCxnSpPr/>
          <p:nvPr/>
        </p:nvCxnSpPr>
        <p:spPr>
          <a:xfrm>
            <a:off x="1676400" y="2514600"/>
            <a:ext cx="0" cy="297180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ector reto 4"/>
          <p:cNvCxnSpPr/>
          <p:nvPr/>
        </p:nvCxnSpPr>
        <p:spPr>
          <a:xfrm flipH="1">
            <a:off x="1676400" y="5486400"/>
            <a:ext cx="396240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aixaDeTexto 5"/>
          <p:cNvSpPr txBox="1"/>
          <p:nvPr/>
        </p:nvSpPr>
        <p:spPr>
          <a:xfrm>
            <a:off x="2133600" y="5715000"/>
            <a:ext cx="31777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dirty="0" smtClean="0"/>
              <a:t>Tempo de fragmentação</a:t>
            </a:r>
            <a:endParaRPr lang="pt-BR" sz="2400" dirty="0"/>
          </a:p>
        </p:txBody>
      </p:sp>
      <p:sp>
        <p:nvSpPr>
          <p:cNvPr id="8" name="Forma livre 7"/>
          <p:cNvSpPr/>
          <p:nvPr/>
        </p:nvSpPr>
        <p:spPr>
          <a:xfrm>
            <a:off x="1676400" y="2667000"/>
            <a:ext cx="3810000" cy="2286000"/>
          </a:xfrm>
          <a:custGeom>
            <a:avLst/>
            <a:gdLst>
              <a:gd name="connsiteX0" fmla="*/ 0 w 3241964"/>
              <a:gd name="connsiteY0" fmla="*/ 0 h 2137694"/>
              <a:gd name="connsiteX1" fmla="*/ 928254 w 3241964"/>
              <a:gd name="connsiteY1" fmla="*/ 1801091 h 2137694"/>
              <a:gd name="connsiteX2" fmla="*/ 3241964 w 3241964"/>
              <a:gd name="connsiteY2" fmla="*/ 2133600 h 21376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241964" h="2137694">
                <a:moveTo>
                  <a:pt x="0" y="0"/>
                </a:moveTo>
                <a:cubicBezTo>
                  <a:pt x="193963" y="722745"/>
                  <a:pt x="387927" y="1445491"/>
                  <a:pt x="928254" y="1801091"/>
                </a:cubicBezTo>
                <a:cubicBezTo>
                  <a:pt x="1468581" y="2156691"/>
                  <a:pt x="2355272" y="2145145"/>
                  <a:pt x="3241964" y="2133600"/>
                </a:cubicBezTo>
              </a:path>
            </a:pathLst>
          </a:custGeom>
          <a:noFill/>
          <a:ln w="222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Forma livre 8"/>
          <p:cNvSpPr/>
          <p:nvPr/>
        </p:nvSpPr>
        <p:spPr>
          <a:xfrm>
            <a:off x="1683328" y="3151909"/>
            <a:ext cx="4017818" cy="1842655"/>
          </a:xfrm>
          <a:custGeom>
            <a:avLst/>
            <a:gdLst>
              <a:gd name="connsiteX0" fmla="*/ 0 w 3629891"/>
              <a:gd name="connsiteY0" fmla="*/ 2382982 h 2382982"/>
              <a:gd name="connsiteX1" fmla="*/ 1399309 w 3629891"/>
              <a:gd name="connsiteY1" fmla="*/ 2008909 h 2382982"/>
              <a:gd name="connsiteX2" fmla="*/ 3048000 w 3629891"/>
              <a:gd name="connsiteY2" fmla="*/ 360218 h 2382982"/>
              <a:gd name="connsiteX3" fmla="*/ 3629891 w 3629891"/>
              <a:gd name="connsiteY3" fmla="*/ 0 h 2382982"/>
              <a:gd name="connsiteX0" fmla="*/ 0 w 3629891"/>
              <a:gd name="connsiteY0" fmla="*/ 2382982 h 2382982"/>
              <a:gd name="connsiteX1" fmla="*/ 1454728 w 3629891"/>
              <a:gd name="connsiteY1" fmla="*/ 2036618 h 2382982"/>
              <a:gd name="connsiteX2" fmla="*/ 3048000 w 3629891"/>
              <a:gd name="connsiteY2" fmla="*/ 360218 h 2382982"/>
              <a:gd name="connsiteX3" fmla="*/ 3629891 w 3629891"/>
              <a:gd name="connsiteY3" fmla="*/ 0 h 2382982"/>
              <a:gd name="connsiteX0" fmla="*/ 0 w 3629891"/>
              <a:gd name="connsiteY0" fmla="*/ 2382982 h 2382982"/>
              <a:gd name="connsiteX1" fmla="*/ 1122219 w 3629891"/>
              <a:gd name="connsiteY1" fmla="*/ 1620982 h 2382982"/>
              <a:gd name="connsiteX2" fmla="*/ 3048000 w 3629891"/>
              <a:gd name="connsiteY2" fmla="*/ 360218 h 2382982"/>
              <a:gd name="connsiteX3" fmla="*/ 3629891 w 3629891"/>
              <a:gd name="connsiteY3" fmla="*/ 0 h 2382982"/>
              <a:gd name="connsiteX0" fmla="*/ 0 w 3629891"/>
              <a:gd name="connsiteY0" fmla="*/ 2382982 h 2382982"/>
              <a:gd name="connsiteX1" fmla="*/ 1177637 w 3629891"/>
              <a:gd name="connsiteY1" fmla="*/ 1648691 h 2382982"/>
              <a:gd name="connsiteX2" fmla="*/ 3048000 w 3629891"/>
              <a:gd name="connsiteY2" fmla="*/ 360218 h 2382982"/>
              <a:gd name="connsiteX3" fmla="*/ 3629891 w 3629891"/>
              <a:gd name="connsiteY3" fmla="*/ 0 h 2382982"/>
              <a:gd name="connsiteX0" fmla="*/ 0 w 3629891"/>
              <a:gd name="connsiteY0" fmla="*/ 2382982 h 2382982"/>
              <a:gd name="connsiteX1" fmla="*/ 1288474 w 3629891"/>
              <a:gd name="connsiteY1" fmla="*/ 1745673 h 2382982"/>
              <a:gd name="connsiteX2" fmla="*/ 3048000 w 3629891"/>
              <a:gd name="connsiteY2" fmla="*/ 360218 h 2382982"/>
              <a:gd name="connsiteX3" fmla="*/ 3629891 w 3629891"/>
              <a:gd name="connsiteY3" fmla="*/ 0 h 2382982"/>
              <a:gd name="connsiteX0" fmla="*/ 0 w 3629891"/>
              <a:gd name="connsiteY0" fmla="*/ 2382982 h 2382982"/>
              <a:gd name="connsiteX1" fmla="*/ 1468583 w 3629891"/>
              <a:gd name="connsiteY1" fmla="*/ 1842654 h 2382982"/>
              <a:gd name="connsiteX2" fmla="*/ 3048000 w 3629891"/>
              <a:gd name="connsiteY2" fmla="*/ 360218 h 2382982"/>
              <a:gd name="connsiteX3" fmla="*/ 3629891 w 3629891"/>
              <a:gd name="connsiteY3" fmla="*/ 0 h 2382982"/>
              <a:gd name="connsiteX0" fmla="*/ 0 w 4017818"/>
              <a:gd name="connsiteY0" fmla="*/ 2086287 h 2086287"/>
              <a:gd name="connsiteX1" fmla="*/ 1468583 w 4017818"/>
              <a:gd name="connsiteY1" fmla="*/ 1545959 h 2086287"/>
              <a:gd name="connsiteX2" fmla="*/ 3048000 w 4017818"/>
              <a:gd name="connsiteY2" fmla="*/ 63523 h 2086287"/>
              <a:gd name="connsiteX3" fmla="*/ 4017818 w 4017818"/>
              <a:gd name="connsiteY3" fmla="*/ 243632 h 2086287"/>
              <a:gd name="connsiteX0" fmla="*/ 0 w 4017818"/>
              <a:gd name="connsiteY0" fmla="*/ 1842655 h 1842655"/>
              <a:gd name="connsiteX1" fmla="*/ 1468583 w 4017818"/>
              <a:gd name="connsiteY1" fmla="*/ 1302327 h 1842655"/>
              <a:gd name="connsiteX2" fmla="*/ 3172691 w 4017818"/>
              <a:gd name="connsiteY2" fmla="*/ 290946 h 1842655"/>
              <a:gd name="connsiteX3" fmla="*/ 4017818 w 4017818"/>
              <a:gd name="connsiteY3" fmla="*/ 0 h 18426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17818" h="1842655">
                <a:moveTo>
                  <a:pt x="0" y="1842655"/>
                </a:moveTo>
                <a:cubicBezTo>
                  <a:pt x="445654" y="1824182"/>
                  <a:pt x="939801" y="1560945"/>
                  <a:pt x="1468583" y="1302327"/>
                </a:cubicBezTo>
                <a:cubicBezTo>
                  <a:pt x="1997365" y="1043709"/>
                  <a:pt x="2747819" y="508000"/>
                  <a:pt x="3172691" y="290946"/>
                </a:cubicBezTo>
                <a:cubicBezTo>
                  <a:pt x="3597563" y="73892"/>
                  <a:pt x="3912754" y="12700"/>
                  <a:pt x="4017818" y="0"/>
                </a:cubicBezTo>
              </a:path>
            </a:pathLst>
          </a:custGeom>
          <a:noFill/>
          <a:ln w="222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Forma livre 9"/>
          <p:cNvSpPr/>
          <p:nvPr/>
        </p:nvSpPr>
        <p:spPr>
          <a:xfrm>
            <a:off x="1711036" y="3706091"/>
            <a:ext cx="3740728" cy="789709"/>
          </a:xfrm>
          <a:custGeom>
            <a:avLst/>
            <a:gdLst>
              <a:gd name="connsiteX0" fmla="*/ 0 w 3740728"/>
              <a:gd name="connsiteY0" fmla="*/ 0 h 789709"/>
              <a:gd name="connsiteX1" fmla="*/ 1704109 w 3740728"/>
              <a:gd name="connsiteY1" fmla="*/ 706582 h 789709"/>
              <a:gd name="connsiteX2" fmla="*/ 3740728 w 3740728"/>
              <a:gd name="connsiteY2" fmla="*/ 748145 h 7897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40728" h="789709">
                <a:moveTo>
                  <a:pt x="0" y="0"/>
                </a:moveTo>
                <a:cubicBezTo>
                  <a:pt x="540327" y="290945"/>
                  <a:pt x="1080654" y="581891"/>
                  <a:pt x="1704109" y="706582"/>
                </a:cubicBezTo>
                <a:cubicBezTo>
                  <a:pt x="2327564" y="831273"/>
                  <a:pt x="3034146" y="789709"/>
                  <a:pt x="3740728" y="748145"/>
                </a:cubicBezTo>
              </a:path>
            </a:pathLst>
          </a:custGeom>
          <a:noFill/>
          <a:ln w="2222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12" name="Conector reto 11"/>
          <p:cNvCxnSpPr/>
          <p:nvPr/>
        </p:nvCxnSpPr>
        <p:spPr>
          <a:xfrm>
            <a:off x="5349240" y="1699736"/>
            <a:ext cx="36576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to 12"/>
          <p:cNvCxnSpPr/>
          <p:nvPr/>
        </p:nvCxnSpPr>
        <p:spPr>
          <a:xfrm>
            <a:off x="5346900" y="2069068"/>
            <a:ext cx="365760" cy="0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to 13"/>
          <p:cNvCxnSpPr/>
          <p:nvPr/>
        </p:nvCxnSpPr>
        <p:spPr>
          <a:xfrm>
            <a:off x="5346900" y="2438400"/>
            <a:ext cx="365760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aixaDeTexto 14"/>
          <p:cNvSpPr txBox="1"/>
          <p:nvPr/>
        </p:nvSpPr>
        <p:spPr>
          <a:xfrm>
            <a:off x="5838198" y="1471136"/>
            <a:ext cx="29270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Tolerantes ao sombreamento</a:t>
            </a:r>
          </a:p>
        </p:txBody>
      </p:sp>
      <p:sp>
        <p:nvSpPr>
          <p:cNvPr id="16" name="CaixaDeTexto 15"/>
          <p:cNvSpPr txBox="1"/>
          <p:nvPr/>
        </p:nvSpPr>
        <p:spPr>
          <a:xfrm>
            <a:off x="5838198" y="1840468"/>
            <a:ext cx="32122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Tolerantes </a:t>
            </a:r>
            <a:r>
              <a:rPr lang="pt-BR" dirty="0" err="1" smtClean="0"/>
              <a:t>inter</a:t>
            </a:r>
            <a:r>
              <a:rPr lang="pt-BR" dirty="0" smtClean="0"/>
              <a:t>.  </a:t>
            </a:r>
            <a:r>
              <a:rPr lang="pt-BR" dirty="0" smtClean="0"/>
              <a:t>sombreamento</a:t>
            </a:r>
          </a:p>
        </p:txBody>
      </p:sp>
      <p:sp>
        <p:nvSpPr>
          <p:cNvPr id="17" name="CaixaDeTexto 16"/>
          <p:cNvSpPr txBox="1"/>
          <p:nvPr/>
        </p:nvSpPr>
        <p:spPr>
          <a:xfrm>
            <a:off x="5869618" y="2221468"/>
            <a:ext cx="30874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Intolerantes ao sombreamento</a:t>
            </a:r>
          </a:p>
        </p:txBody>
      </p:sp>
      <p:sp>
        <p:nvSpPr>
          <p:cNvPr id="18" name="CaixaDeTexto 17"/>
          <p:cNvSpPr txBox="1"/>
          <p:nvPr/>
        </p:nvSpPr>
        <p:spPr>
          <a:xfrm rot="16200000">
            <a:off x="-115668" y="3620869"/>
            <a:ext cx="258633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 smtClean="0"/>
              <a:t>Área basal / densidade madeira</a:t>
            </a:r>
          </a:p>
        </p:txBody>
      </p:sp>
      <p:sp>
        <p:nvSpPr>
          <p:cNvPr id="19" name="CaixaDeTexto 18"/>
          <p:cNvSpPr txBox="1"/>
          <p:nvPr/>
        </p:nvSpPr>
        <p:spPr>
          <a:xfrm>
            <a:off x="1676400" y="5529072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0</a:t>
            </a:r>
            <a:endParaRPr lang="pt-BR" dirty="0"/>
          </a:p>
        </p:txBody>
      </p:sp>
      <p:sp>
        <p:nvSpPr>
          <p:cNvPr id="20" name="CaixaDeTexto 19"/>
          <p:cNvSpPr txBox="1"/>
          <p:nvPr/>
        </p:nvSpPr>
        <p:spPr>
          <a:xfrm>
            <a:off x="5350798" y="5486400"/>
            <a:ext cx="3642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dirty="0" smtClean="0"/>
              <a:t>+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19506798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6200" y="0"/>
            <a:ext cx="9448800" cy="1066800"/>
          </a:xfrm>
        </p:spPr>
        <p:txBody>
          <a:bodyPr>
            <a:noAutofit/>
          </a:bodyPr>
          <a:lstStyle/>
          <a:p>
            <a:r>
              <a:rPr lang="pt-BR" sz="2500" b="1" dirty="0"/>
              <a:t>Cap. 3. Fragmentação florestal leva a homogeneização da vegetação na Floresta Atlântica?</a:t>
            </a:r>
            <a:endParaRPr lang="pt-BR" sz="25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676400"/>
            <a:ext cx="8229600" cy="4800600"/>
          </a:xfrm>
        </p:spPr>
        <p:txBody>
          <a:bodyPr>
            <a:normAutofit/>
          </a:bodyPr>
          <a:lstStyle/>
          <a:p>
            <a:pPr>
              <a:buSzPct val="77000"/>
            </a:pPr>
            <a:r>
              <a:rPr lang="pt-BR" dirty="0" smtClean="0"/>
              <a:t>Análise de dados:</a:t>
            </a:r>
          </a:p>
          <a:p>
            <a:pPr>
              <a:buSzPct val="77000"/>
            </a:pPr>
            <a:endParaRPr lang="pt-BR" dirty="0"/>
          </a:p>
          <a:p>
            <a:pPr lvl="1">
              <a:buSzPct val="77000"/>
            </a:pPr>
            <a:r>
              <a:rPr lang="pt-BR" dirty="0" smtClean="0"/>
              <a:t>Modelos lineares generalizados (GLM)</a:t>
            </a:r>
          </a:p>
          <a:p>
            <a:pPr>
              <a:buSzPct val="77000"/>
              <a:buBlip>
                <a:blip r:embed="rId2"/>
              </a:buBlip>
            </a:pPr>
            <a:endParaRPr lang="pt-BR" dirty="0" smtClean="0"/>
          </a:p>
          <a:p>
            <a:pPr marL="788670" lvl="1" indent="-514350">
              <a:buFont typeface="+mj-lt"/>
              <a:buAutoNum type="romanUcPeriod" startAt="5"/>
            </a:pP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40343178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b="1" dirty="0" smtClean="0"/>
              <a:t>Cap. 1. Impacto do efeito de borda na biomassa em florestas neotropicais</a:t>
            </a:r>
            <a:endParaRPr lang="pt-BR" sz="2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/>
          </a:bodyPr>
          <a:lstStyle/>
          <a:p>
            <a:r>
              <a:rPr lang="pt-BR" dirty="0" smtClean="0"/>
              <a:t>Método </a:t>
            </a:r>
          </a:p>
          <a:p>
            <a:pPr lvl="1"/>
            <a:r>
              <a:rPr lang="pt-BR" sz="2600" dirty="0"/>
              <a:t>R</a:t>
            </a:r>
            <a:r>
              <a:rPr lang="pt-BR" sz="2600" dirty="0" smtClean="0"/>
              <a:t>evisão sistemática</a:t>
            </a:r>
          </a:p>
          <a:p>
            <a:pPr lvl="1"/>
            <a:r>
              <a:rPr lang="pt-BR" sz="2600" dirty="0" smtClean="0"/>
              <a:t>Meta-análise</a:t>
            </a:r>
            <a:endParaRPr lang="pt-BR" sz="2600" dirty="0" smtClean="0"/>
          </a:p>
          <a:p>
            <a:pPr marL="0" indent="0">
              <a:buNone/>
            </a:pPr>
            <a:endParaRPr lang="pt-BR" dirty="0" smtClean="0"/>
          </a:p>
          <a:p>
            <a:r>
              <a:rPr lang="pt-BR" dirty="0" smtClean="0"/>
              <a:t>Palavras-chave:</a:t>
            </a:r>
          </a:p>
          <a:p>
            <a:pPr marL="0" indent="0" algn="ctr">
              <a:buNone/>
            </a:pPr>
            <a:r>
              <a:rPr lang="en-US" dirty="0" smtClean="0"/>
              <a:t>(fragmentation OR "edge effect") </a:t>
            </a:r>
          </a:p>
          <a:p>
            <a:pPr marL="0" indent="0" algn="ctr">
              <a:buNone/>
            </a:pPr>
            <a:r>
              <a:rPr lang="en-US" dirty="0" smtClean="0"/>
              <a:t>AND (biomass OR "carbon stock*") </a:t>
            </a:r>
          </a:p>
          <a:p>
            <a:pPr marL="0" indent="0" algn="ctr">
              <a:buNone/>
            </a:pPr>
            <a:r>
              <a:rPr lang="en-US" dirty="0" smtClean="0"/>
              <a:t>AND (forest OR tree OR vegetation)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147744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b="1" dirty="0" smtClean="0"/>
              <a:t>Capítulo 1. Impacto do efeito de borda na biomassa em florestas neotropicais</a:t>
            </a:r>
            <a:endParaRPr lang="pt-BR" sz="2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/>
          </a:bodyPr>
          <a:lstStyle/>
          <a:p>
            <a:r>
              <a:rPr lang="pt-BR" sz="2800" dirty="0" smtClean="0"/>
              <a:t>Critérios:</a:t>
            </a:r>
          </a:p>
          <a:p>
            <a:pPr lvl="1">
              <a:lnSpc>
                <a:spcPct val="150000"/>
              </a:lnSpc>
            </a:pPr>
            <a:r>
              <a:rPr lang="pt-BR" sz="2800" dirty="0" smtClean="0"/>
              <a:t>Avaliar efeito de borda </a:t>
            </a:r>
          </a:p>
          <a:p>
            <a:pPr lvl="2">
              <a:lnSpc>
                <a:spcPct val="150000"/>
              </a:lnSpc>
            </a:pPr>
            <a:r>
              <a:rPr lang="pt-BR" sz="2800" dirty="0" smtClean="0"/>
              <a:t>(interior X borda ou distância da borda)</a:t>
            </a:r>
          </a:p>
          <a:p>
            <a:pPr lvl="1">
              <a:lnSpc>
                <a:spcPct val="150000"/>
              </a:lnSpc>
            </a:pPr>
            <a:r>
              <a:rPr lang="pt-BR" sz="2800" dirty="0" smtClean="0"/>
              <a:t>Estimativa de biomassa</a:t>
            </a:r>
          </a:p>
          <a:p>
            <a:pPr lvl="1">
              <a:lnSpc>
                <a:spcPct val="150000"/>
              </a:lnSpc>
            </a:pPr>
            <a:r>
              <a:rPr lang="pt-BR" sz="2800" dirty="0" smtClean="0"/>
              <a:t>Árvores &gt; 10 cm DAP</a:t>
            </a:r>
          </a:p>
          <a:p>
            <a:pPr lvl="1">
              <a:lnSpc>
                <a:spcPct val="150000"/>
              </a:lnSpc>
            </a:pPr>
            <a:r>
              <a:rPr lang="pt-BR" sz="2800" dirty="0" smtClean="0"/>
              <a:t>Classificação da vegetação 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2552755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b="1" dirty="0" smtClean="0"/>
              <a:t>Cap. 1. Impacto do efeito de borda na biomassa em florestas neotropicais</a:t>
            </a:r>
            <a:endParaRPr lang="pt-BR" sz="2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386840"/>
            <a:ext cx="8229600" cy="4937760"/>
          </a:xfrm>
        </p:spPr>
        <p:txBody>
          <a:bodyPr>
            <a:normAutofit/>
          </a:bodyPr>
          <a:lstStyle/>
          <a:p>
            <a:endParaRPr lang="pt-BR" dirty="0" smtClean="0"/>
          </a:p>
          <a:p>
            <a:r>
              <a:rPr lang="pt-BR" dirty="0" smtClean="0"/>
              <a:t>Resultados prévios da revisão sistemática:</a:t>
            </a:r>
          </a:p>
          <a:p>
            <a:pPr marL="0" indent="0">
              <a:buNone/>
            </a:pPr>
            <a:endParaRPr lang="pt-BR" dirty="0" smtClean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pPr marL="0" indent="0">
              <a:buNone/>
            </a:pPr>
            <a:r>
              <a:rPr lang="pt-BR" dirty="0" smtClean="0"/>
              <a:t>* de 300 títulos analisados</a:t>
            </a:r>
            <a:endParaRPr lang="pt-BR" dirty="0"/>
          </a:p>
          <a:p>
            <a:endParaRPr lang="pt-BR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380933"/>
              </p:ext>
            </p:extLst>
          </p:nvPr>
        </p:nvGraphicFramePr>
        <p:xfrm>
          <a:off x="838200" y="2745105"/>
          <a:ext cx="7391399" cy="25126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20110"/>
                <a:gridCol w="1173379"/>
                <a:gridCol w="1540060"/>
                <a:gridCol w="1857850"/>
              </a:tblGrid>
              <a:tr h="590550">
                <a:tc>
                  <a:txBody>
                    <a:bodyPr/>
                    <a:lstStyle/>
                    <a:p>
                      <a:pPr algn="l" fontAlgn="b"/>
                      <a:r>
                        <a:rPr lang="pt-BR" sz="2400" u="none" strike="noStrike" dirty="0">
                          <a:effectLst/>
                        </a:rPr>
                        <a:t>Banco de dados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u="none" strike="noStrike" dirty="0">
                          <a:effectLst/>
                        </a:rPr>
                        <a:t>Total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u="none" strike="noStrike" dirty="0">
                          <a:effectLst/>
                        </a:rPr>
                        <a:t>Filtro - título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u="none" strike="noStrike" dirty="0">
                          <a:effectLst/>
                        </a:rPr>
                        <a:t>Filtro - abstract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590550">
                <a:tc>
                  <a:txBody>
                    <a:bodyPr/>
                    <a:lstStyle/>
                    <a:p>
                      <a:pPr algn="l" fontAlgn="b"/>
                      <a:r>
                        <a:rPr lang="pt-BR" sz="2400" u="none" strike="noStrike">
                          <a:effectLst/>
                        </a:rPr>
                        <a:t>Web of Science</a:t>
                      </a:r>
                      <a:endParaRPr lang="pt-B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u="none" strike="noStrike">
                          <a:effectLst/>
                        </a:rPr>
                        <a:t>356</a:t>
                      </a:r>
                      <a:endParaRPr lang="pt-B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u="none" strike="noStrike" dirty="0" smtClean="0">
                          <a:effectLst/>
                        </a:rPr>
                        <a:t>51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u="none" strike="noStrike">
                          <a:effectLst/>
                        </a:rPr>
                        <a:t>8</a:t>
                      </a:r>
                      <a:endParaRPr lang="pt-B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590550">
                <a:tc>
                  <a:txBody>
                    <a:bodyPr/>
                    <a:lstStyle/>
                    <a:p>
                      <a:pPr algn="l" fontAlgn="b"/>
                      <a:r>
                        <a:rPr lang="pt-BR" sz="2400" u="none" strike="noStrike">
                          <a:effectLst/>
                        </a:rPr>
                        <a:t>Scielo</a:t>
                      </a:r>
                      <a:endParaRPr lang="pt-B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u="none" strike="noStrike">
                          <a:effectLst/>
                        </a:rPr>
                        <a:t>11</a:t>
                      </a:r>
                      <a:endParaRPr lang="pt-B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u="none" strike="noStrike">
                          <a:effectLst/>
                        </a:rPr>
                        <a:t>1</a:t>
                      </a:r>
                      <a:endParaRPr lang="pt-B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u="none" strike="noStrike">
                          <a:effectLst/>
                        </a:rPr>
                        <a:t>0</a:t>
                      </a:r>
                      <a:endParaRPr lang="pt-B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590550">
                <a:tc>
                  <a:txBody>
                    <a:bodyPr/>
                    <a:lstStyle/>
                    <a:p>
                      <a:pPr algn="l" fontAlgn="b"/>
                      <a:r>
                        <a:rPr lang="pt-BR" sz="2400" u="none" strike="noStrike">
                          <a:effectLst/>
                        </a:rPr>
                        <a:t>Google Acadêmico</a:t>
                      </a:r>
                      <a:endParaRPr lang="pt-B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u="none" strike="noStrike" dirty="0" smtClean="0">
                          <a:effectLst/>
                        </a:rPr>
                        <a:t>64,200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30*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6/1*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7980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b="1" dirty="0" smtClean="0"/>
              <a:t>Cap. 1. Impacto do efeito de borda na biomassa em florestas neotropicais</a:t>
            </a:r>
            <a:endParaRPr lang="pt-BR" sz="2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pt-BR" dirty="0" smtClean="0"/>
              <a:t>Continuo triando os artigos do </a:t>
            </a:r>
            <a:r>
              <a:rPr lang="pt-BR" dirty="0"/>
              <a:t>G</a:t>
            </a:r>
            <a:r>
              <a:rPr lang="pt-BR" dirty="0" smtClean="0"/>
              <a:t>oogle Acadêmico?</a:t>
            </a:r>
          </a:p>
          <a:p>
            <a:pPr>
              <a:lnSpc>
                <a:spcPct val="150000"/>
              </a:lnSpc>
            </a:pPr>
            <a:r>
              <a:rPr lang="pt-BR" dirty="0" smtClean="0"/>
              <a:t>Procurar no </a:t>
            </a:r>
            <a:r>
              <a:rPr lang="pt-BR" dirty="0" err="1" smtClean="0"/>
              <a:t>Scopus</a:t>
            </a:r>
            <a:r>
              <a:rPr lang="pt-BR" dirty="0" smtClean="0"/>
              <a:t>?</a:t>
            </a:r>
          </a:p>
          <a:p>
            <a:pPr>
              <a:lnSpc>
                <a:spcPct val="150000"/>
              </a:lnSpc>
            </a:pPr>
            <a:r>
              <a:rPr lang="pt-BR" dirty="0" smtClean="0"/>
              <a:t>Incluir artigos de modelagem?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619243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6200" y="0"/>
            <a:ext cx="9448800" cy="1066800"/>
          </a:xfrm>
        </p:spPr>
        <p:txBody>
          <a:bodyPr>
            <a:noAutofit/>
          </a:bodyPr>
          <a:lstStyle/>
          <a:p>
            <a:r>
              <a:rPr lang="pt-BR" sz="2500" b="1" dirty="0"/>
              <a:t>Capítulo 2. Fatores promotores da perda de biomassa em fragmentos florestais da Mata Atlântica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2286000"/>
            <a:ext cx="8229600" cy="4114800"/>
          </a:xfrm>
        </p:spPr>
        <p:txBody>
          <a:bodyPr>
            <a:normAutofit/>
          </a:bodyPr>
          <a:lstStyle/>
          <a:p>
            <a:endParaRPr lang="pt-BR" dirty="0" smtClean="0"/>
          </a:p>
          <a:p>
            <a:r>
              <a:rPr lang="pt-BR" dirty="0" smtClean="0"/>
              <a:t>Qual </a:t>
            </a:r>
            <a:r>
              <a:rPr lang="pt-BR" dirty="0"/>
              <a:t>a configuração espacial e temporal da paisagem que promove o colapso da biomassa da vegetação em fragmentos florestais da Mata </a:t>
            </a:r>
            <a:r>
              <a:rPr lang="pt-BR" dirty="0" smtClean="0"/>
              <a:t>Atlântica?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592286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6200" y="0"/>
            <a:ext cx="9448800" cy="1066800"/>
          </a:xfrm>
        </p:spPr>
        <p:txBody>
          <a:bodyPr>
            <a:noAutofit/>
          </a:bodyPr>
          <a:lstStyle/>
          <a:p>
            <a:r>
              <a:rPr lang="pt-BR" sz="2500" b="1" dirty="0" smtClean="0"/>
              <a:t>Cap. </a:t>
            </a:r>
            <a:r>
              <a:rPr lang="pt-BR" sz="2500" b="1" dirty="0"/>
              <a:t>2. Fatores promotores da perda de biomassa em fragmentos florestais da Mata Atlântica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81000" y="1371600"/>
            <a:ext cx="8229600" cy="1371600"/>
          </a:xfrm>
        </p:spPr>
        <p:txBody>
          <a:bodyPr>
            <a:normAutofit/>
          </a:bodyPr>
          <a:lstStyle/>
          <a:p>
            <a:r>
              <a:rPr lang="pt-BR" dirty="0" smtClean="0"/>
              <a:t>Hipóteses:</a:t>
            </a:r>
          </a:p>
          <a:p>
            <a:pPr marL="514350" indent="-514350">
              <a:buFont typeface="+mj-lt"/>
              <a:buAutoNum type="romanUcPeriod"/>
            </a:pPr>
            <a:r>
              <a:rPr lang="pt-BR" dirty="0" smtClean="0"/>
              <a:t>A </a:t>
            </a:r>
            <a:r>
              <a:rPr lang="pt-BR" dirty="0"/>
              <a:t>proximidade da borda afeta negativamente a biomassa da </a:t>
            </a:r>
            <a:r>
              <a:rPr lang="pt-BR" dirty="0" smtClean="0"/>
              <a:t>vegetação</a:t>
            </a:r>
          </a:p>
          <a:p>
            <a:pPr marL="788670" lvl="1" indent="-514350">
              <a:buFont typeface="+mj-lt"/>
              <a:buAutoNum type="romanUcPeriod"/>
            </a:pPr>
            <a:endParaRPr lang="pt-BR" dirty="0" smtClean="0"/>
          </a:p>
        </p:txBody>
      </p:sp>
      <p:cxnSp>
        <p:nvCxnSpPr>
          <p:cNvPr id="5" name="Conector reto 4"/>
          <p:cNvCxnSpPr/>
          <p:nvPr/>
        </p:nvCxnSpPr>
        <p:spPr>
          <a:xfrm>
            <a:off x="2396699" y="5638800"/>
            <a:ext cx="2971800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to 5"/>
          <p:cNvCxnSpPr/>
          <p:nvPr/>
        </p:nvCxnSpPr>
        <p:spPr>
          <a:xfrm>
            <a:off x="2396699" y="3200400"/>
            <a:ext cx="0" cy="243840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to 8"/>
          <p:cNvCxnSpPr/>
          <p:nvPr/>
        </p:nvCxnSpPr>
        <p:spPr>
          <a:xfrm flipV="1">
            <a:off x="2549099" y="3812232"/>
            <a:ext cx="2590800" cy="1445568"/>
          </a:xfrm>
          <a:prstGeom prst="line">
            <a:avLst/>
          </a:prstGeom>
          <a:ln w="2222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aixaDeTexto 10"/>
          <p:cNvSpPr txBox="1"/>
          <p:nvPr/>
        </p:nvSpPr>
        <p:spPr>
          <a:xfrm>
            <a:off x="2701499" y="5862935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smtClean="0"/>
              <a:t>Distância da borda</a:t>
            </a:r>
            <a:endParaRPr lang="pt-BR" sz="2400" dirty="0"/>
          </a:p>
        </p:txBody>
      </p:sp>
      <p:sp>
        <p:nvSpPr>
          <p:cNvPr id="12" name="CaixaDeTexto 11"/>
          <p:cNvSpPr txBox="1"/>
          <p:nvPr/>
        </p:nvSpPr>
        <p:spPr>
          <a:xfrm rot="16200000">
            <a:off x="1145233" y="3960167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smtClean="0"/>
              <a:t>Biomassa</a:t>
            </a:r>
            <a:endParaRPr lang="pt-BR" sz="2400" dirty="0"/>
          </a:p>
        </p:txBody>
      </p:sp>
      <p:sp>
        <p:nvSpPr>
          <p:cNvPr id="13" name="CaixaDeTexto 12"/>
          <p:cNvSpPr txBox="1"/>
          <p:nvPr/>
        </p:nvSpPr>
        <p:spPr>
          <a:xfrm>
            <a:off x="6477000" y="3505200"/>
            <a:ext cx="236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smtClean="0"/>
              <a:t>Área basal</a:t>
            </a:r>
            <a:endParaRPr lang="pt-BR" sz="2400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6477000" y="4038600"/>
            <a:ext cx="2362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smtClean="0"/>
              <a:t>Densidade da madeira</a:t>
            </a:r>
            <a:endParaRPr lang="pt-BR" sz="2400" dirty="0"/>
          </a:p>
        </p:txBody>
      </p:sp>
      <p:cxnSp>
        <p:nvCxnSpPr>
          <p:cNvPr id="16" name="Conector reto 15"/>
          <p:cNvCxnSpPr/>
          <p:nvPr/>
        </p:nvCxnSpPr>
        <p:spPr>
          <a:xfrm flipV="1">
            <a:off x="2549099" y="4800601"/>
            <a:ext cx="2590800" cy="60960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to 18"/>
          <p:cNvCxnSpPr/>
          <p:nvPr/>
        </p:nvCxnSpPr>
        <p:spPr>
          <a:xfrm rot="1980000" flipV="1">
            <a:off x="6124099" y="4187952"/>
            <a:ext cx="266700" cy="182181"/>
          </a:xfrm>
          <a:prstGeom prst="line">
            <a:avLst/>
          </a:prstGeom>
          <a:ln w="2222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to 20"/>
          <p:cNvCxnSpPr/>
          <p:nvPr/>
        </p:nvCxnSpPr>
        <p:spPr>
          <a:xfrm rot="1980000" flipV="1">
            <a:off x="6124099" y="3648456"/>
            <a:ext cx="266700" cy="182181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aixaDeTexto 21"/>
          <p:cNvSpPr txBox="1"/>
          <p:nvPr/>
        </p:nvSpPr>
        <p:spPr>
          <a:xfrm>
            <a:off x="2406992" y="556260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0</a:t>
            </a:r>
            <a:endParaRPr lang="pt-BR" dirty="0"/>
          </a:p>
        </p:txBody>
      </p:sp>
      <p:sp>
        <p:nvSpPr>
          <p:cNvPr id="23" name="CaixaDeTexto 22"/>
          <p:cNvSpPr txBox="1"/>
          <p:nvPr/>
        </p:nvSpPr>
        <p:spPr>
          <a:xfrm>
            <a:off x="5090882" y="5562600"/>
            <a:ext cx="3642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dirty="0" smtClean="0"/>
              <a:t>+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12098560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6200" y="0"/>
            <a:ext cx="9448800" cy="1066800"/>
          </a:xfrm>
        </p:spPr>
        <p:txBody>
          <a:bodyPr>
            <a:noAutofit/>
          </a:bodyPr>
          <a:lstStyle/>
          <a:p>
            <a:r>
              <a:rPr lang="pt-BR" sz="2500" b="1" dirty="0" smtClean="0"/>
              <a:t>Cap. </a:t>
            </a:r>
            <a:r>
              <a:rPr lang="pt-BR" sz="2500" b="1" dirty="0"/>
              <a:t>2. Fatores promotores da perda de biomassa em fragmentos florestais da Mata Atlântica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04800" y="1524000"/>
            <a:ext cx="8534400" cy="10668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romanUcPeriod" startAt="2"/>
            </a:pPr>
            <a:r>
              <a:rPr lang="pt-BR" dirty="0" smtClean="0"/>
              <a:t>A </a:t>
            </a:r>
            <a:r>
              <a:rPr lang="pt-BR" dirty="0"/>
              <a:t>influência de múltiplas bordas afeta negativamente a intensidade da perda de biomassa da </a:t>
            </a:r>
            <a:r>
              <a:rPr lang="pt-BR" dirty="0" smtClean="0"/>
              <a:t>vegetação</a:t>
            </a:r>
          </a:p>
          <a:p>
            <a:pPr marL="788670" lvl="1" indent="-514350">
              <a:buFont typeface="+mj-lt"/>
              <a:buAutoNum type="romanUcPeriod" startAt="2"/>
            </a:pPr>
            <a:endParaRPr lang="pt-BR" dirty="0" smtClean="0"/>
          </a:p>
        </p:txBody>
      </p:sp>
      <p:cxnSp>
        <p:nvCxnSpPr>
          <p:cNvPr id="4" name="Conector reto 3"/>
          <p:cNvCxnSpPr/>
          <p:nvPr/>
        </p:nvCxnSpPr>
        <p:spPr>
          <a:xfrm>
            <a:off x="2396699" y="5638800"/>
            <a:ext cx="2971800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ector reto 4"/>
          <p:cNvCxnSpPr/>
          <p:nvPr/>
        </p:nvCxnSpPr>
        <p:spPr>
          <a:xfrm>
            <a:off x="2396699" y="3200400"/>
            <a:ext cx="0" cy="243840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aixaDeTexto 5"/>
          <p:cNvSpPr txBox="1"/>
          <p:nvPr/>
        </p:nvSpPr>
        <p:spPr>
          <a:xfrm>
            <a:off x="2209800" y="5862935"/>
            <a:ext cx="35469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smtClean="0"/>
              <a:t>Índice de bordas múltiplas</a:t>
            </a:r>
            <a:endParaRPr lang="pt-BR" sz="2400" dirty="0"/>
          </a:p>
        </p:txBody>
      </p:sp>
      <p:sp>
        <p:nvSpPr>
          <p:cNvPr id="7" name="CaixaDeTexto 6"/>
          <p:cNvSpPr txBox="1"/>
          <p:nvPr/>
        </p:nvSpPr>
        <p:spPr>
          <a:xfrm rot="16200000">
            <a:off x="1145233" y="3731568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smtClean="0"/>
              <a:t>Biomassa</a:t>
            </a:r>
            <a:endParaRPr lang="pt-BR" sz="2400" dirty="0"/>
          </a:p>
        </p:txBody>
      </p:sp>
      <p:cxnSp>
        <p:nvCxnSpPr>
          <p:cNvPr id="8" name="Conector reto 7"/>
          <p:cNvCxnSpPr/>
          <p:nvPr/>
        </p:nvCxnSpPr>
        <p:spPr>
          <a:xfrm rot="3060000" flipV="1">
            <a:off x="2549099" y="3812232"/>
            <a:ext cx="2590800" cy="1445568"/>
          </a:xfrm>
          <a:prstGeom prst="line">
            <a:avLst/>
          </a:prstGeom>
          <a:ln w="2222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aixaDeTexto 8"/>
          <p:cNvSpPr txBox="1"/>
          <p:nvPr/>
        </p:nvSpPr>
        <p:spPr>
          <a:xfrm>
            <a:off x="6477000" y="3505200"/>
            <a:ext cx="236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smtClean="0"/>
              <a:t>Área basal</a:t>
            </a:r>
            <a:endParaRPr lang="pt-BR" sz="2400" dirty="0"/>
          </a:p>
        </p:txBody>
      </p:sp>
      <p:sp>
        <p:nvSpPr>
          <p:cNvPr id="10" name="CaixaDeTexto 9"/>
          <p:cNvSpPr txBox="1"/>
          <p:nvPr/>
        </p:nvSpPr>
        <p:spPr>
          <a:xfrm>
            <a:off x="6477000" y="4038600"/>
            <a:ext cx="2362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smtClean="0"/>
              <a:t>Densidade da madeira</a:t>
            </a:r>
            <a:endParaRPr lang="pt-BR" sz="2400" dirty="0"/>
          </a:p>
        </p:txBody>
      </p:sp>
      <p:cxnSp>
        <p:nvCxnSpPr>
          <p:cNvPr id="11" name="Conector reto 10"/>
          <p:cNvCxnSpPr/>
          <p:nvPr/>
        </p:nvCxnSpPr>
        <p:spPr>
          <a:xfrm>
            <a:off x="2480397" y="4657958"/>
            <a:ext cx="2701203" cy="676042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to 11"/>
          <p:cNvCxnSpPr/>
          <p:nvPr/>
        </p:nvCxnSpPr>
        <p:spPr>
          <a:xfrm rot="1980000" flipV="1">
            <a:off x="6124099" y="4187952"/>
            <a:ext cx="266700" cy="182181"/>
          </a:xfrm>
          <a:prstGeom prst="line">
            <a:avLst/>
          </a:prstGeom>
          <a:ln w="2222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to 12"/>
          <p:cNvCxnSpPr/>
          <p:nvPr/>
        </p:nvCxnSpPr>
        <p:spPr>
          <a:xfrm rot="1980000" flipV="1">
            <a:off x="6124099" y="3648456"/>
            <a:ext cx="266700" cy="182181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aixaDeTexto 14"/>
          <p:cNvSpPr txBox="1"/>
          <p:nvPr/>
        </p:nvSpPr>
        <p:spPr>
          <a:xfrm>
            <a:off x="2406992" y="5486400"/>
            <a:ext cx="2840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dirty="0" smtClean="0"/>
              <a:t>-</a:t>
            </a:r>
            <a:endParaRPr lang="pt-BR" sz="2400" dirty="0"/>
          </a:p>
        </p:txBody>
      </p:sp>
      <p:sp>
        <p:nvSpPr>
          <p:cNvPr id="16" name="CaixaDeTexto 15"/>
          <p:cNvSpPr txBox="1"/>
          <p:nvPr/>
        </p:nvSpPr>
        <p:spPr>
          <a:xfrm>
            <a:off x="5090882" y="5562600"/>
            <a:ext cx="3642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dirty="0" smtClean="0"/>
              <a:t>+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383247130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em">
  <a:themeElements>
    <a:clrScheme name="Origem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em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em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2379</TotalTime>
  <Words>916</Words>
  <Application>Microsoft Office PowerPoint</Application>
  <PresentationFormat>Apresentação na tela (4:3)</PresentationFormat>
  <Paragraphs>173</Paragraphs>
  <Slides>21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21</vt:i4>
      </vt:variant>
    </vt:vector>
  </HeadingPairs>
  <TitlesOfParts>
    <vt:vector size="22" baseType="lpstr">
      <vt:lpstr>Origem</vt:lpstr>
      <vt:lpstr>Efeito da fragmentação florestal na biomassa de Florestas Neotropicais</vt:lpstr>
      <vt:lpstr>Capítulo 1. Impacto do efeito de borda na biomassa em florestas neotropicais</vt:lpstr>
      <vt:lpstr>Cap. 1. Impacto do efeito de borda na biomassa em florestas neotropicais</vt:lpstr>
      <vt:lpstr>Capítulo 1. Impacto do efeito de borda na biomassa em florestas neotropicais</vt:lpstr>
      <vt:lpstr>Cap. 1. Impacto do efeito de borda na biomassa em florestas neotropicais</vt:lpstr>
      <vt:lpstr>Cap. 1. Impacto do efeito de borda na biomassa em florestas neotropicais</vt:lpstr>
      <vt:lpstr>Capítulo 2. Fatores promotores da perda de biomassa em fragmentos florestais da Mata Atlântica</vt:lpstr>
      <vt:lpstr>Cap. 2. Fatores promotores da perda de biomassa em fragmentos florestais da Mata Atlântica</vt:lpstr>
      <vt:lpstr>Cap. 2. Fatores promotores da perda de biomassa em fragmentos florestais da Mata Atlântica</vt:lpstr>
      <vt:lpstr>Cap. 2. Fatores promotores da perda de biomassa em fragmentos florestais da Mata Atlântica</vt:lpstr>
      <vt:lpstr>Cap. 2. Fatores promotores da perda de biomassa em fragmentos florestais da Mata Atlântica</vt:lpstr>
      <vt:lpstr>Cap. 2. Fatores promotores da perda de biomassa em fragmentos florestais da Mata Atlântica</vt:lpstr>
      <vt:lpstr>Cap. 2. Fatores promotores da perda de biomassa em fragmentos florestais da Mata Atlântica</vt:lpstr>
      <vt:lpstr>Cap. 2. Fatores promotores da perda de biomassa em fragmentos florestais da Mata Atlântica</vt:lpstr>
      <vt:lpstr>Cap. 2. Fatores promotores da perda de biomassa em fragmentos florestais da Mata Atlântica</vt:lpstr>
      <vt:lpstr>Cap. 2. Fatores promotores da perda de biomassa em fragmentos florestais da Mata Atlântica</vt:lpstr>
      <vt:lpstr>Cap. 2. Fatores promotores da perda de biomassa em fragmentos florestais da Mata Atlântica</vt:lpstr>
      <vt:lpstr>Cap. 2. Fatores promotores da perda de biomassa em fragmentos florestais da Mata Atlântica</vt:lpstr>
      <vt:lpstr>Capítulo 3. Fragmentação florestal leva a homogeneização da vegetação na Floresta Atlântica?</vt:lpstr>
      <vt:lpstr>Cap. 3. Fragmentação florestal leva a homogeneização da vegetação na Floresta Atlântica?</vt:lpstr>
      <vt:lpstr>Cap. 3. Fragmentação florestal leva a homogeneização da vegetação na Floresta Atlântica?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Melina O. Melito</dc:creator>
  <cp:lastModifiedBy>Melina O. Melito</cp:lastModifiedBy>
  <cp:revision>62</cp:revision>
  <dcterms:created xsi:type="dcterms:W3CDTF">2014-04-23T01:15:24Z</dcterms:created>
  <dcterms:modified xsi:type="dcterms:W3CDTF">2014-04-24T16:54:56Z</dcterms:modified>
</cp:coreProperties>
</file>